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1" r:id="rId2"/>
  </p:sldMasterIdLst>
  <p:notesMasterIdLst>
    <p:notesMasterId r:id="rId22"/>
  </p:notesMasterIdLst>
  <p:sldIdLst>
    <p:sldId id="257" r:id="rId3"/>
    <p:sldId id="268" r:id="rId4"/>
    <p:sldId id="269" r:id="rId5"/>
    <p:sldId id="270" r:id="rId6"/>
    <p:sldId id="271" r:id="rId7"/>
    <p:sldId id="272" r:id="rId8"/>
    <p:sldId id="273" r:id="rId9"/>
    <p:sldId id="274" r:id="rId10"/>
    <p:sldId id="275" r:id="rId11"/>
    <p:sldId id="276" r:id="rId12"/>
    <p:sldId id="259" r:id="rId13"/>
    <p:sldId id="260" r:id="rId14"/>
    <p:sldId id="261" r:id="rId15"/>
    <p:sldId id="262" r:id="rId16"/>
    <p:sldId id="263" r:id="rId17"/>
    <p:sldId id="264" r:id="rId18"/>
    <p:sldId id="265" r:id="rId19"/>
    <p:sldId id="266" r:id="rId20"/>
    <p:sldId id="267" r:id="rId21"/>
  </p:sldIdLst>
  <p:sldSz cx="9144000" cy="5143500" type="screen16x9"/>
  <p:notesSz cx="6858000" cy="9144000"/>
  <p:embeddedFontLst>
    <p:embeddedFont>
      <p:font typeface="Noto Sans" panose="020B0502040504020204" pitchFamily="34"/>
      <p:regular r:id="rId23"/>
      <p:bold r:id="rId24"/>
      <p:italic r:id="rId25"/>
      <p:boldItalic r:id="rId26"/>
    </p:embeddedFont>
    <p:embeddedFont>
      <p:font typeface="Bodoni Moda" panose="020B0604020202020204" charset="0"/>
      <p:regular r:id="rId27"/>
      <p:bold r:id="rId28"/>
      <p:italic r:id="rId29"/>
      <p:boldItalic r:id="rId30"/>
    </p:embeddedFont>
    <p:embeddedFont>
      <p:font typeface="Inter Medium" panose="020B0604020202020204" charset="0"/>
      <p:regular r:id="rId31"/>
      <p:bold r:id="rId32"/>
    </p:embeddedFont>
    <p:embeddedFont>
      <p:font typeface="Bodoni Moda ExtraBold" panose="020B0604020202020204" charset="0"/>
      <p:bold r:id="rId33"/>
      <p:boldItalic r:id="rId34"/>
    </p:embeddedFont>
    <p:embeddedFont>
      <p:font typeface="Inter" panose="020B0604020202020204" charset="0"/>
      <p:regular r:id="rId35"/>
      <p:bold r:id="rId36"/>
    </p:embeddedFont>
    <p:embeddedFont>
      <p:font typeface="Georgia" panose="020405020504050203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71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SLIDES_API132311639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SLIDES_API132311639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SLIDES_API2008889243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SLIDES_API2008889243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24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SLIDES_API132311639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SLIDES_API132311639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SLIDES_API132311639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SLIDES_API132311639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SLIDES_API132311639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SLIDES_API132311639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SLIDES_API132311639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SLIDES_API132311639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SLIDES_API132311639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SLIDES_API132311639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SLIDES_API132311639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SLIDES_API132311639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SLIDES_API132311639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SLIDES_API132311639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SLIDES_API132311639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SLIDES_API132311639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SLIDES_API132311639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SLIDES_API132311639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SLIDES_API2008889243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SLIDES_API2008889243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45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2008889243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2008889243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9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SLIDES_API2008889243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SLIDES_API2008889243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26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SLIDES_API2008889243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SLIDES_API2008889243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625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SLIDES_API2008889243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SLIDES_API2008889243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402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SLIDES_API2008889243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SLIDES_API2008889243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05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SLIDES_API2008889243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SLIDES_API2008889243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93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SLIDES_API2008889243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SLIDES_API2008889243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4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207" name="Google Shape;207;p3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208" name="Google Shape;208;p37"/>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1" name="Google Shape;21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4" name="Google Shape;214;p39"/>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15" name="Google Shape;2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8" name="Google Shape;218;p40"/>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9" name="Google Shape;21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0" name="Google Shape;220;p40"/>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21"/>
        <p:cNvGrpSpPr/>
        <p:nvPr/>
      </p:nvGrpSpPr>
      <p:grpSpPr>
        <a:xfrm>
          <a:off x="0" y="0"/>
          <a:ext cx="0" cy="0"/>
          <a:chOff x="0" y="0"/>
          <a:chExt cx="0" cy="0"/>
        </a:xfrm>
      </p:grpSpPr>
      <p:sp>
        <p:nvSpPr>
          <p:cNvPr id="222" name="Google Shape;222;p41"/>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3" name="Google Shape;22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41"/>
          <p:cNvSpPr>
            <a:spLocks noGrp="1"/>
          </p:cNvSpPr>
          <p:nvPr>
            <p:ph type="pic" idx="2"/>
          </p:nvPr>
        </p:nvSpPr>
        <p:spPr>
          <a:xfrm>
            <a:off x="6173525" y="-13300"/>
            <a:ext cx="2970600" cy="5156700"/>
          </a:xfrm>
          <a:prstGeom prst="rect">
            <a:avLst/>
          </a:prstGeom>
          <a:noFill/>
          <a:ln>
            <a:noFill/>
          </a:ln>
        </p:spPr>
      </p:sp>
      <p:sp>
        <p:nvSpPr>
          <p:cNvPr id="225" name="Google Shape;225;p4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8" name="Google Shape;22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9" name="Google Shape;229;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0" name="Google Shape;230;p42"/>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1" name="Google Shape;231;p42"/>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2" name="Google Shape;232;p42"/>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3" name="Google Shape;233;p42"/>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4" name="Google Shape;234;p42"/>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0" name="Google Shape;24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1" name="Google Shape;24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2" name="Google Shape;24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5" name="Google Shape;24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8" name="Google Shape;248;p46"/>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9" name="Google Shape;24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50"/>
        <p:cNvGrpSpPr/>
        <p:nvPr/>
      </p:nvGrpSpPr>
      <p:grpSpPr>
        <a:xfrm>
          <a:off x="0" y="0"/>
          <a:ext cx="0" cy="0"/>
          <a:chOff x="0" y="0"/>
          <a:chExt cx="0" cy="0"/>
        </a:xfrm>
      </p:grpSpPr>
      <p:sp>
        <p:nvSpPr>
          <p:cNvPr id="251" name="Google Shape;251;p47"/>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2" name="Google Shape;25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a:xfrm>
            <a:off x="917050" y="450150"/>
            <a:ext cx="5249700" cy="4090800"/>
          </a:xfrm>
          <a:prstGeom prst="rect">
            <a:avLst/>
          </a:prstGeom>
        </p:spPr>
        <p:txBody>
          <a:bodyPr spcFirstLastPara="1" wrap="square" lIns="0" tIns="91425" rIns="91425" bIns="91425" anchor="ctr" anchorCtr="0">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
        <p:nvSpPr>
          <p:cNvPr id="255" name="Google Shape;25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6" name="Google Shape;256;p48"/>
          <p:cNvSpPr txBox="1">
            <a:spLocks noGrp="1"/>
          </p:cNvSpPr>
          <p:nvPr>
            <p:ph type="subTitle" idx="1"/>
          </p:nvPr>
        </p:nvSpPr>
        <p:spPr>
          <a:xfrm>
            <a:off x="917050" y="3196425"/>
            <a:ext cx="4714200" cy="451800"/>
          </a:xfrm>
          <a:prstGeom prst="rect">
            <a:avLst/>
          </a:prstGeom>
        </p:spPr>
        <p:txBody>
          <a:bodyPr spcFirstLastPara="1" wrap="square" lIns="0" tIns="91425" rIns="91425" bIns="91425" anchor="t" anchorCtr="0">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sp>
        <p:nvSpPr>
          <p:cNvPr id="258" name="Google Shape;258;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9"/>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0" name="Google Shape;260;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62" name="Google Shape;262;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65" name="Google Shape;26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6"/>
        <p:cNvGrpSpPr/>
        <p:nvPr/>
      </p:nvGrpSpPr>
      <p:grpSpPr>
        <a:xfrm>
          <a:off x="0" y="0"/>
          <a:ext cx="0" cy="0"/>
          <a:chOff x="0" y="0"/>
          <a:chExt cx="0" cy="0"/>
        </a:xfrm>
      </p:grpSpPr>
      <p:sp>
        <p:nvSpPr>
          <p:cNvPr id="267" name="Google Shape;267;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8" name="Google Shape;268;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9" name="Google Shape;26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72"/>
        <p:cNvGrpSpPr/>
        <p:nvPr/>
      </p:nvGrpSpPr>
      <p:grpSpPr>
        <a:xfrm>
          <a:off x="0" y="0"/>
          <a:ext cx="0" cy="0"/>
          <a:chOff x="0" y="0"/>
          <a:chExt cx="0" cy="0"/>
        </a:xfrm>
      </p:grpSpPr>
      <p:sp>
        <p:nvSpPr>
          <p:cNvPr id="273" name="Google Shape;273;p53"/>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74" name="Google Shape;274;p5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275"/>
        <p:cNvGrpSpPr/>
        <p:nvPr/>
      </p:nvGrpSpPr>
      <p:grpSpPr>
        <a:xfrm>
          <a:off x="0" y="0"/>
          <a:ext cx="0" cy="0"/>
          <a:chOff x="0" y="0"/>
          <a:chExt cx="0" cy="0"/>
        </a:xfrm>
      </p:grpSpPr>
      <p:sp>
        <p:nvSpPr>
          <p:cNvPr id="276" name="Google Shape;276;p54"/>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7" name="Google Shape;277;p54"/>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78" name="Google Shape;278;p54"/>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9" name="Google Shape;279;p54"/>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0" name="Google Shape;280;p54"/>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1" name="Google Shape;281;p54"/>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2" name="Google Shape;282;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202" name="Google Shape;202;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203" name="Google Shape;203;p36"/>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36"/>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6" descr="presentation_title"/>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s" b="1" dirty="0">
                <a:latin typeface="Bodoni Moda"/>
                <a:ea typeface="Bodoni Moda"/>
                <a:cs typeface="Bodoni Moda"/>
                <a:sym typeface="Bodoni Moda"/>
              </a:rPr>
              <a:t>Herramientas de </a:t>
            </a:r>
            <a:r>
              <a:rPr lang="es" b="1" dirty="0" smtClean="0">
                <a:latin typeface="Bodoni Moda"/>
                <a:ea typeface="Bodoni Moda"/>
                <a:cs typeface="Bodoni Moda"/>
                <a:sym typeface="Bodoni Moda"/>
              </a:rPr>
              <a:t>AI </a:t>
            </a:r>
            <a:r>
              <a:rPr lang="es" b="1" dirty="0">
                <a:latin typeface="Bodoni Moda"/>
                <a:ea typeface="Bodoni Moda"/>
                <a:cs typeface="Bodoni Moda"/>
                <a:sym typeface="Bodoni Moda"/>
              </a:rPr>
              <a:t>para bufetes de abogados</a:t>
            </a:r>
            <a:endParaRPr b="1" dirty="0">
              <a:latin typeface="Bodoni Moda"/>
              <a:ea typeface="Bodoni Moda"/>
              <a:cs typeface="Bodoni Moda"/>
              <a:sym typeface="Bodoni Moda"/>
            </a:endParaRPr>
          </a:p>
        </p:txBody>
      </p:sp>
      <p:sp>
        <p:nvSpPr>
          <p:cNvPr id="302" name="Google Shape;302;p56" descr="date"/>
          <p:cNvSpPr txBox="1">
            <a:spLocks noGrp="1"/>
          </p:cNvSpPr>
          <p:nvPr>
            <p:ph type="subTitle" idx="2"/>
          </p:nvPr>
        </p:nvSpPr>
        <p:spPr>
          <a:xfrm>
            <a:off x="683250" y="915600"/>
            <a:ext cx="5025000" cy="4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24 de julio de 2024</a:t>
            </a:r>
            <a:endParaRPr sz="1000" b="1">
              <a:solidFill>
                <a:schemeClr val="accent1"/>
              </a:solidFill>
              <a:latin typeface="Noto Sans"/>
              <a:ea typeface="Noto Sans"/>
              <a:cs typeface="Noto Sans"/>
              <a:sym typeface="Noto Sans"/>
            </a:endParaRPr>
          </a:p>
        </p:txBody>
      </p:sp>
      <p:sp>
        <p:nvSpPr>
          <p:cNvPr id="303" name="Google Shape;303;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6"/>
          <p:cNvSpPr txBox="1">
            <a:spLocks noGrp="1"/>
          </p:cNvSpPr>
          <p:nvPr>
            <p:ph type="ctrTitle" idx="4294967295"/>
          </p:nvPr>
        </p:nvSpPr>
        <p:spPr>
          <a:xfrm>
            <a:off x="348525" y="816450"/>
            <a:ext cx="6140400" cy="351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s" b="1">
                <a:solidFill>
                  <a:schemeClr val="lt1"/>
                </a:solidFill>
                <a:latin typeface="Bodoni Moda"/>
                <a:ea typeface="Bodoni Moda"/>
                <a:cs typeface="Bodoni Moda"/>
                <a:sym typeface="Bodoni Moda"/>
              </a:rPr>
              <a:t>Gracias </a:t>
            </a:r>
            <a:r>
              <a:rPr lang="es">
                <a:solidFill>
                  <a:schemeClr val="accent1"/>
                </a:solidFill>
              </a:rPr>
              <a:t>.</a:t>
            </a:r>
            <a:endParaRPr b="1">
              <a:solidFill>
                <a:schemeClr val="accent1"/>
              </a:solidFill>
              <a:latin typeface="Bodoni Moda"/>
              <a:ea typeface="Bodoni Moda"/>
              <a:cs typeface="Bodoni Moda"/>
              <a:sym typeface="Bodoni Moda"/>
            </a:endParaRPr>
          </a:p>
        </p:txBody>
      </p:sp>
      <p:cxnSp>
        <p:nvCxnSpPr>
          <p:cNvPr id="446" name="Google Shape;446;p66"/>
          <p:cNvCxnSpPr/>
          <p:nvPr/>
        </p:nvCxnSpPr>
        <p:spPr>
          <a:xfrm>
            <a:off x="222800" y="4869775"/>
            <a:ext cx="86976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97581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
        <p:cNvGrpSpPr/>
        <p:nvPr/>
      </p:nvGrpSpPr>
      <p:grpSpPr>
        <a:xfrm>
          <a:off x="0" y="0"/>
          <a:ext cx="0" cy="0"/>
          <a:chOff x="0" y="0"/>
          <a:chExt cx="0" cy="0"/>
        </a:xfrm>
      </p:grpSpPr>
      <p:sp>
        <p:nvSpPr>
          <p:cNvPr id="315" name="Google Shape;315;p58" descr="detail_0"/>
          <p:cNvSpPr txBox="1">
            <a:spLocks noGrp="1"/>
          </p:cNvSpPr>
          <p:nvPr>
            <p:ph type="body" idx="1"/>
          </p:nvPr>
        </p:nvSpPr>
        <p:spPr>
          <a:xfrm>
            <a:off x="1669800" y="1854175"/>
            <a:ext cx="5804400" cy="2371200"/>
          </a:xfrm>
          <a:prstGeom prst="rect">
            <a:avLst/>
          </a:prstGeom>
        </p:spPr>
        <p:txBody>
          <a:bodyPr spcFirstLastPara="1" wrap="square" lIns="0" tIns="91425" rIns="91425" bIns="91425" anchor="t" anchorCtr="0">
            <a:noAutofit/>
          </a:bodyPr>
          <a:lstStyle/>
          <a:p>
            <a:pPr marL="0" lvl="0" indent="0" algn="ctr" rtl="0">
              <a:lnSpc>
                <a:spcPct val="115000"/>
              </a:lnSpc>
              <a:spcBef>
                <a:spcPts val="0"/>
              </a:spcBef>
              <a:spcAft>
                <a:spcPts val="1500"/>
              </a:spcAft>
              <a:buNone/>
            </a:pPr>
            <a:r>
              <a:rPr lang="es">
                <a:solidFill>
                  <a:schemeClr val="lt1"/>
                </a:solidFill>
              </a:rPr>
              <a:t>La Inteligencia Artificial (IA) está revolucionando la industria legal al mejorar la eficiencia, la precisión y el servicio al cliente. Las herramientas de inteligencia artificial permiten a los abogados automatizar tareas rutinarias como la revisión de documentos, la investigación jurídica y el análisis de contratos, liberando así tiempo para centrarse en cuestiones jurídicas más complejas. Además, las tecnologías de inteligencia artificial, como el procesamiento del lenguaje natural y el aprendizaje automático, pueden analizar grandes cantidades de datos legales para proporcionar información que respalde la toma de decisiones. Al integrar la IA, los bufetes de abogados pueden mejorar los flujos de trabajo operativos, reducir costos y, en última instancia, ofrecer mejores resultados para sus clientes.</a:t>
            </a:r>
            <a:endParaRPr>
              <a:solidFill>
                <a:schemeClr val="lt1"/>
              </a:solidFill>
            </a:endParaRPr>
          </a:p>
        </p:txBody>
      </p:sp>
      <p:sp>
        <p:nvSpPr>
          <p:cNvPr id="316" name="Google Shape;316;p58"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s" sz="2400" b="1">
                <a:latin typeface="Bodoni Moda"/>
                <a:ea typeface="Bodoni Moda"/>
                <a:cs typeface="Bodoni Moda"/>
                <a:sym typeface="Bodoni Moda"/>
              </a:rPr>
              <a:t>Introducción a la IA en los despachos de abogados</a:t>
            </a:r>
            <a:endParaRPr sz="2400" b="1">
              <a:solidFill>
                <a:schemeClr val="lt1"/>
              </a:solidFill>
              <a:latin typeface="Bodoni Moda"/>
              <a:ea typeface="Bodoni Moda"/>
              <a:cs typeface="Bodoni Moda"/>
              <a:sym typeface="Bodoni Moda"/>
            </a:endParaRPr>
          </a:p>
        </p:txBody>
      </p:sp>
      <p:sp>
        <p:nvSpPr>
          <p:cNvPr id="317" name="Google Shape;317;p58"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s" sz="1000" b="1">
                <a:solidFill>
                  <a:schemeClr val="accent1"/>
                </a:solidFill>
                <a:latin typeface="Noto Sans"/>
                <a:ea typeface="Noto Sans"/>
                <a:cs typeface="Noto Sans"/>
                <a:sym typeface="Noto Sans"/>
              </a:rPr>
              <a:t>Descripción general</a:t>
            </a:r>
            <a:endParaRPr sz="1000" b="1">
              <a:solidFill>
                <a:schemeClr val="accent1"/>
              </a:solidFill>
              <a:latin typeface="Noto Sans"/>
              <a:ea typeface="Noto Sans"/>
              <a:cs typeface="Noto Sans"/>
              <a:sym typeface="Noto Sans"/>
            </a:endParaRPr>
          </a:p>
        </p:txBody>
      </p:sp>
      <p:sp>
        <p:nvSpPr>
          <p:cNvPr id="318" name="Google Shape;318;p58"/>
          <p:cNvSpPr/>
          <p:nvPr/>
        </p:nvSpPr>
        <p:spPr>
          <a:xfrm>
            <a:off x="4531200" y="143327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8"/>
        <p:cNvGrpSpPr/>
        <p:nvPr/>
      </p:nvGrpSpPr>
      <p:grpSpPr>
        <a:xfrm>
          <a:off x="0" y="0"/>
          <a:ext cx="0" cy="0"/>
          <a:chOff x="0" y="0"/>
          <a:chExt cx="0" cy="0"/>
        </a:xfrm>
      </p:grpSpPr>
      <p:sp>
        <p:nvSpPr>
          <p:cNvPr id="329" name="Google Shape;329;p59" descr="detail_0"/>
          <p:cNvSpPr txBox="1">
            <a:spLocks noGrp="1"/>
          </p:cNvSpPr>
          <p:nvPr>
            <p:ph type="body" idx="1"/>
          </p:nvPr>
        </p:nvSpPr>
        <p:spPr>
          <a:xfrm>
            <a:off x="3200038" y="3036628"/>
            <a:ext cx="5595300" cy="1684200"/>
          </a:xfrm>
          <a:prstGeom prst="rect">
            <a:avLst/>
          </a:prstGeom>
        </p:spPr>
        <p:txBody>
          <a:bodyPr spcFirstLastPara="1" wrap="square" lIns="0" tIns="91425" rIns="0" bIns="91425" anchor="t" anchorCtr="0">
            <a:noAutofit/>
          </a:bodyPr>
          <a:lstStyle/>
          <a:p>
            <a:pPr marL="342900" lvl="0" indent="-187325" algn="l" rtl="0">
              <a:lnSpc>
                <a:spcPct val="150000"/>
              </a:lnSpc>
              <a:spcBef>
                <a:spcPts val="0"/>
              </a:spcBef>
              <a:spcAft>
                <a:spcPts val="0"/>
              </a:spcAft>
              <a:buClr>
                <a:schemeClr val="accent1"/>
              </a:buClr>
              <a:buSzPts val="700"/>
              <a:buChar char="●"/>
            </a:pPr>
            <a:r>
              <a:rPr lang="es" sz="700">
                <a:solidFill>
                  <a:schemeClr val="lt1"/>
                </a:solidFill>
              </a:rPr>
              <a:t>ChatGPT es un modelo de lenguaje avanzado desarrollado por OpenAI, actualmente basado en GPT-4, capaz de generar respuestas de texto similares a las humanas.</a:t>
            </a:r>
            <a:endParaRPr sz="700">
              <a:solidFill>
                <a:schemeClr val="lt1"/>
              </a:solidFill>
            </a:endParaRPr>
          </a:p>
          <a:p>
            <a:pPr marL="342900" lvl="0" indent="-187325" algn="l" rtl="0">
              <a:lnSpc>
                <a:spcPct val="150000"/>
              </a:lnSpc>
              <a:spcBef>
                <a:spcPts val="1000"/>
              </a:spcBef>
              <a:spcAft>
                <a:spcPts val="0"/>
              </a:spcAft>
              <a:buClr>
                <a:schemeClr val="accent1"/>
              </a:buClr>
              <a:buSzPts val="700"/>
              <a:buChar char="●"/>
            </a:pPr>
            <a:r>
              <a:rPr lang="es" sz="700">
                <a:solidFill>
                  <a:schemeClr val="lt1"/>
                </a:solidFill>
              </a:rPr>
              <a:t>Destaca en la comprensión del contexto y puede producir contenido coherente y relevante basado en las indicaciones del usuario, lo que la convierte en una herramienta valiosa para los profesionales del derecho.</a:t>
            </a:r>
            <a:endParaRPr sz="700">
              <a:solidFill>
                <a:schemeClr val="lt1"/>
              </a:solidFill>
            </a:endParaRPr>
          </a:p>
          <a:p>
            <a:pPr marL="342900" lvl="0" indent="-187325" algn="l" rtl="0">
              <a:lnSpc>
                <a:spcPct val="150000"/>
              </a:lnSpc>
              <a:spcBef>
                <a:spcPts val="1000"/>
              </a:spcBef>
              <a:spcAft>
                <a:spcPts val="0"/>
              </a:spcAft>
              <a:buClr>
                <a:schemeClr val="accent1"/>
              </a:buClr>
              <a:buSzPts val="700"/>
              <a:buChar char="●"/>
            </a:pPr>
            <a:r>
              <a:rPr lang="es" sz="700">
                <a:solidFill>
                  <a:schemeClr val="lt1"/>
                </a:solidFill>
              </a:rPr>
              <a:t>En contextos legales, ChatGPT puede ayudar a redactar documentos, generar memorandos y reformular comunicaciones para mayor claridad.</a:t>
            </a:r>
            <a:endParaRPr sz="700">
              <a:solidFill>
                <a:schemeClr val="lt1"/>
              </a:solidFill>
            </a:endParaRPr>
          </a:p>
          <a:p>
            <a:pPr marL="342900" lvl="0" indent="-187325" algn="l" rtl="0">
              <a:lnSpc>
                <a:spcPct val="150000"/>
              </a:lnSpc>
              <a:spcBef>
                <a:spcPts val="1000"/>
              </a:spcBef>
              <a:spcAft>
                <a:spcPts val="1000"/>
              </a:spcAft>
              <a:buClr>
                <a:schemeClr val="accent1"/>
              </a:buClr>
              <a:buSzPts val="700"/>
              <a:buChar char="●"/>
            </a:pPr>
            <a:r>
              <a:rPr lang="es" sz="700">
                <a:solidFill>
                  <a:schemeClr val="lt1"/>
                </a:solidFill>
              </a:rPr>
              <a:t>Un ejemplo de su aplicación es una respuesta de 27 segundos a una consulta legal sobre las obligaciones de los propietarios en California, donde produjo un memorando completo que aborda los requisitos de habitabilidad. Este resultado muestra su potencial como punto de partida para tareas de redacción jurídica.</a:t>
            </a:r>
            <a:endParaRPr sz="700">
              <a:solidFill>
                <a:schemeClr val="lt1"/>
              </a:solidFill>
            </a:endParaRPr>
          </a:p>
        </p:txBody>
      </p:sp>
      <p:sp>
        <p:nvSpPr>
          <p:cNvPr id="330" name="Google Shape;330;p59" descr="header_0"/>
          <p:cNvSpPr txBox="1">
            <a:spLocks noGrp="1"/>
          </p:cNvSpPr>
          <p:nvPr>
            <p:ph type="subTitle" idx="4294967295"/>
          </p:nvPr>
        </p:nvSpPr>
        <p:spPr>
          <a:xfrm>
            <a:off x="348525" y="3036625"/>
            <a:ext cx="26049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800">
                <a:solidFill>
                  <a:schemeClr val="lt1"/>
                </a:solidFill>
              </a:rPr>
              <a:t>Capacidades de ChatGPT</a:t>
            </a:r>
            <a:endParaRPr sz="1800">
              <a:solidFill>
                <a:schemeClr val="lt1"/>
              </a:solidFill>
            </a:endParaRPr>
          </a:p>
        </p:txBody>
      </p:sp>
      <p:sp>
        <p:nvSpPr>
          <p:cNvPr id="331" name="Google Shape;331;p59" descr="title"/>
          <p:cNvSpPr txBox="1">
            <a:spLocks noGrp="1"/>
          </p:cNvSpPr>
          <p:nvPr>
            <p:ph type="title"/>
          </p:nvPr>
        </p:nvSpPr>
        <p:spPr>
          <a:xfrm>
            <a:off x="348600" y="572925"/>
            <a:ext cx="4801200" cy="1330500"/>
          </a:xfrm>
          <a:prstGeom prst="rect">
            <a:avLst/>
          </a:prstGeom>
        </p:spPr>
        <p:txBody>
          <a:bodyPr spcFirstLastPara="1" wrap="square" lIns="0" tIns="91425" rIns="0" bIns="91425" anchor="t"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ChatGPT</a:t>
            </a:r>
            <a:endParaRPr sz="2400" b="1">
              <a:solidFill>
                <a:schemeClr val="lt1"/>
              </a:solidFill>
              <a:latin typeface="Bodoni Moda"/>
              <a:ea typeface="Bodoni Moda"/>
              <a:cs typeface="Bodoni Moda"/>
              <a:sym typeface="Bodoni Moda"/>
            </a:endParaRPr>
          </a:p>
        </p:txBody>
      </p:sp>
      <p:pic>
        <p:nvPicPr>
          <p:cNvPr id="332" name="Google Shape;332;p59"/>
          <p:cNvPicPr preferRelativeResize="0"/>
          <p:nvPr/>
        </p:nvPicPr>
        <p:blipFill rotWithShape="1">
          <a:blip r:embed="rId3">
            <a:alphaModFix/>
          </a:blip>
          <a:srcRect l="10623" r="10623"/>
          <a:stretch/>
        </p:blipFill>
        <p:spPr>
          <a:xfrm>
            <a:off x="5532575" y="521275"/>
            <a:ext cx="3378453" cy="2252293"/>
          </a:xfrm>
          <a:prstGeom prst="rect">
            <a:avLst/>
          </a:prstGeom>
          <a:noFill/>
          <a:ln>
            <a:noFill/>
          </a:ln>
        </p:spPr>
      </p:pic>
      <p:sp>
        <p:nvSpPr>
          <p:cNvPr id="333" name="Google Shape;333;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IA</a:t>
            </a:r>
            <a:endParaRPr sz="1000" b="1">
              <a:solidFill>
                <a:schemeClr val="accent1"/>
              </a:solidFill>
              <a:latin typeface="Noto Sans"/>
              <a:ea typeface="Noto Sans"/>
              <a:cs typeface="Noto Sans"/>
              <a:sym typeface="No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3"/>
        <p:cNvGrpSpPr/>
        <p:nvPr/>
      </p:nvGrpSpPr>
      <p:grpSpPr>
        <a:xfrm>
          <a:off x="0" y="0"/>
          <a:ext cx="0" cy="0"/>
          <a:chOff x="0" y="0"/>
          <a:chExt cx="0" cy="0"/>
        </a:xfrm>
      </p:grpSpPr>
      <p:sp>
        <p:nvSpPr>
          <p:cNvPr id="344" name="Google Shape;344;p60" descr="detail_0"/>
          <p:cNvSpPr txBox="1">
            <a:spLocks noGrp="1"/>
          </p:cNvSpPr>
          <p:nvPr>
            <p:ph type="body" idx="1"/>
          </p:nvPr>
        </p:nvSpPr>
        <p:spPr>
          <a:xfrm>
            <a:off x="3669000" y="2414325"/>
            <a:ext cx="5126400" cy="2319300"/>
          </a:xfrm>
          <a:prstGeom prst="rect">
            <a:avLst/>
          </a:prstGeom>
        </p:spPr>
        <p:txBody>
          <a:bodyPr spcFirstLastPara="1" wrap="square" lIns="0" tIns="91425" rIns="91425" bIns="91425" anchor="t" anchorCtr="0">
            <a:noAutofit/>
          </a:bodyPr>
          <a:lstStyle/>
          <a:p>
            <a:pPr marL="0" lvl="0" indent="228600" algn="l" rtl="0">
              <a:lnSpc>
                <a:spcPct val="115000"/>
              </a:lnSpc>
              <a:spcBef>
                <a:spcPts val="0"/>
              </a:spcBef>
              <a:spcAft>
                <a:spcPts val="1500"/>
              </a:spcAft>
              <a:buNone/>
            </a:pPr>
            <a:r>
              <a:rPr lang="es" sz="1100">
                <a:solidFill>
                  <a:schemeClr val="lt1"/>
                </a:solidFill>
              </a:rPr>
              <a:t>Casetext CoCounsel es un asistente legal impulsado por inteligencia artificial diseñado para mejorar la eficiencia y precisión de los procesos de investigación y litigios legales. En esencia, se encuentra el algoritmo de recuperación basado en la atención contextualizada (CARA AI), que analiza de forma inteligente los documentos legales cargados por los usuarios para proporcionar sugerencias de investigación personalizadas. CARA AI comprende el contexto de los argumentos legales que se presentan, lo que le permite recuperar jurisprudencia y estatutos relevantes que se alinean con las necesidades del usuario. Esta capacidad no sólo agiliza el proceso de investigación, sino que también garantiza que los abogados puedan acceder rápidamente a la información pertinente, lo que la convierte en una herramienta invaluable para los profesionales legales que buscan construir casos sólidos basados en una investigación legal integral.</a:t>
            </a:r>
            <a:endParaRPr sz="1100">
              <a:solidFill>
                <a:schemeClr val="lt1"/>
              </a:solidFill>
            </a:endParaRPr>
          </a:p>
        </p:txBody>
      </p:sp>
      <p:sp>
        <p:nvSpPr>
          <p:cNvPr id="345" name="Google Shape;345;p60" descr="title"/>
          <p:cNvSpPr txBox="1">
            <a:spLocks noGrp="1"/>
          </p:cNvSpPr>
          <p:nvPr>
            <p:ph type="title"/>
          </p:nvPr>
        </p:nvSpPr>
        <p:spPr>
          <a:xfrm>
            <a:off x="348600" y="521275"/>
            <a:ext cx="3528000" cy="16494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SzPts val="990"/>
              <a:buNone/>
            </a:pPr>
            <a:r>
              <a:rPr lang="es" sz="2400" b="1">
                <a:latin typeface="Bodoni Moda"/>
                <a:ea typeface="Bodoni Moda"/>
                <a:cs typeface="Bodoni Moda"/>
                <a:sym typeface="Bodoni Moda"/>
              </a:rPr>
              <a:t>Co-abogado del texto del caso</a:t>
            </a:r>
            <a:endParaRPr sz="2400" b="1">
              <a:solidFill>
                <a:schemeClr val="lt1"/>
              </a:solidFill>
              <a:latin typeface="Bodoni Moda"/>
              <a:ea typeface="Bodoni Moda"/>
              <a:cs typeface="Bodoni Moda"/>
              <a:sym typeface="Bodoni Moda"/>
            </a:endParaRPr>
          </a:p>
        </p:txBody>
      </p:sp>
      <p:sp>
        <p:nvSpPr>
          <p:cNvPr id="346" name="Google Shape;346;p60"/>
          <p:cNvSpPr/>
          <p:nvPr/>
        </p:nvSpPr>
        <p:spPr>
          <a:xfrm>
            <a:off x="3728725" y="25671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47" name="Google Shape;347;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IA</a:t>
            </a:r>
            <a:endParaRPr sz="1000" b="1">
              <a:solidFill>
                <a:schemeClr val="accent1"/>
              </a:solidFill>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57"/>
        <p:cNvGrpSpPr/>
        <p:nvPr/>
      </p:nvGrpSpPr>
      <p:grpSpPr>
        <a:xfrm>
          <a:off x="0" y="0"/>
          <a:ext cx="0" cy="0"/>
          <a:chOff x="0" y="0"/>
          <a:chExt cx="0" cy="0"/>
        </a:xfrm>
      </p:grpSpPr>
      <p:sp>
        <p:nvSpPr>
          <p:cNvPr id="358" name="Google Shape;358;p61" descr="header_0"/>
          <p:cNvSpPr txBox="1">
            <a:spLocks noGrp="1"/>
          </p:cNvSpPr>
          <p:nvPr>
            <p:ph type="subTitle" idx="4294967295"/>
          </p:nvPr>
        </p:nvSpPr>
        <p:spPr>
          <a:xfrm>
            <a:off x="348525" y="2867775"/>
            <a:ext cx="28575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Voltaire: Perspectivas sobre la selección del jurado</a:t>
            </a:r>
            <a:endParaRPr sz="1200" b="1">
              <a:solidFill>
                <a:schemeClr val="accent1"/>
              </a:solidFill>
              <a:latin typeface="Noto Sans"/>
              <a:ea typeface="Noto Sans"/>
              <a:cs typeface="Noto Sans"/>
              <a:sym typeface="Noto Sans"/>
            </a:endParaRPr>
          </a:p>
        </p:txBody>
      </p:sp>
      <p:sp>
        <p:nvSpPr>
          <p:cNvPr id="359" name="Google Shape;359;p61" descr="header_1"/>
          <p:cNvSpPr txBox="1">
            <a:spLocks noGrp="1"/>
          </p:cNvSpPr>
          <p:nvPr>
            <p:ph type="subTitle" idx="4294967295"/>
          </p:nvPr>
        </p:nvSpPr>
        <p:spPr>
          <a:xfrm>
            <a:off x="3658872" y="2867795"/>
            <a:ext cx="28575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accent1"/>
                </a:solidFill>
                <a:latin typeface="Noto Sans"/>
                <a:ea typeface="Noto Sans"/>
                <a:cs typeface="Noto Sans"/>
                <a:sym typeface="Noto Sans"/>
              </a:rPr>
              <a:t>Lawyaw: Automatización de Documentos</a:t>
            </a:r>
            <a:endParaRPr sz="1200" b="1">
              <a:solidFill>
                <a:schemeClr val="accent1"/>
              </a:solidFill>
              <a:latin typeface="Noto Sans"/>
              <a:ea typeface="Noto Sans"/>
              <a:cs typeface="Noto Sans"/>
              <a:sym typeface="Noto Sans"/>
            </a:endParaRPr>
          </a:p>
        </p:txBody>
      </p:sp>
      <p:sp>
        <p:nvSpPr>
          <p:cNvPr id="360" name="Google Shape;360;p61" descr="detail_0"/>
          <p:cNvSpPr txBox="1">
            <a:spLocks noGrp="1"/>
          </p:cNvSpPr>
          <p:nvPr>
            <p:ph type="body" idx="1"/>
          </p:nvPr>
        </p:nvSpPr>
        <p:spPr>
          <a:xfrm>
            <a:off x="348525" y="3359000"/>
            <a:ext cx="28575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a:solidFill>
                  <a:schemeClr val="lt1"/>
                </a:solidFill>
              </a:rPr>
              <a:t>Voltaire aprovecha el análisis de big data y el aprendizaje automático para analizar la actividad de los posibles jurados en las redes sociales y los registros públicos, mejorando el proceso de selección del jurado.</a:t>
            </a:r>
            <a:endParaRPr sz="1000">
              <a:solidFill>
                <a:schemeClr val="lt1"/>
              </a:solidFill>
            </a:endParaRPr>
          </a:p>
        </p:txBody>
      </p:sp>
      <p:sp>
        <p:nvSpPr>
          <p:cNvPr id="361" name="Google Shape;361;p61" descr="detail_1"/>
          <p:cNvSpPr txBox="1">
            <a:spLocks noGrp="1"/>
          </p:cNvSpPr>
          <p:nvPr>
            <p:ph type="body" idx="1"/>
          </p:nvPr>
        </p:nvSpPr>
        <p:spPr>
          <a:xfrm>
            <a:off x="3658853" y="3359023"/>
            <a:ext cx="28575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a:solidFill>
                  <a:schemeClr val="lt1"/>
                </a:solidFill>
              </a:rPr>
              <a:t>Lawyaw agiliza la preparación de documentos y la generación de formularios a través de IA, lo que permite la edición colaborativa y la recopilación de firmas electrónicas en un entorno seguro.</a:t>
            </a:r>
            <a:endParaRPr sz="1000">
              <a:solidFill>
                <a:schemeClr val="lt1"/>
              </a:solidFill>
            </a:endParaRPr>
          </a:p>
        </p:txBody>
      </p:sp>
      <p:pic>
        <p:nvPicPr>
          <p:cNvPr id="362" name="Google Shape;362;p61"/>
          <p:cNvPicPr preferRelativeResize="0"/>
          <p:nvPr/>
        </p:nvPicPr>
        <p:blipFill rotWithShape="1">
          <a:blip r:embed="rId3">
            <a:alphaModFix/>
          </a:blip>
          <a:srcRect l="13439" r="13439"/>
          <a:stretch/>
        </p:blipFill>
        <p:spPr>
          <a:xfrm>
            <a:off x="378473" y="1361188"/>
            <a:ext cx="2622495" cy="1417863"/>
          </a:xfrm>
          <a:prstGeom prst="rect">
            <a:avLst/>
          </a:prstGeom>
          <a:noFill/>
          <a:ln>
            <a:noFill/>
          </a:ln>
        </p:spPr>
      </p:pic>
      <p:pic>
        <p:nvPicPr>
          <p:cNvPr id="363" name="Google Shape;363;p61"/>
          <p:cNvPicPr preferRelativeResize="0"/>
          <p:nvPr/>
        </p:nvPicPr>
        <p:blipFill rotWithShape="1">
          <a:blip r:embed="rId4">
            <a:alphaModFix/>
          </a:blip>
          <a:srcRect t="9435" b="9435"/>
          <a:stretch/>
        </p:blipFill>
        <p:spPr>
          <a:xfrm>
            <a:off x="3658857" y="1361200"/>
            <a:ext cx="2622496" cy="1417863"/>
          </a:xfrm>
          <a:prstGeom prst="rect">
            <a:avLst/>
          </a:prstGeom>
          <a:noFill/>
          <a:ln>
            <a:noFill/>
          </a:ln>
        </p:spPr>
      </p:pic>
      <p:sp>
        <p:nvSpPr>
          <p:cNvPr id="364" name="Google Shape;364;p6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Voltaire y Lawyaw</a:t>
            </a:r>
            <a:endParaRPr sz="2400" b="1">
              <a:solidFill>
                <a:schemeClr val="lt1"/>
              </a:solidFill>
              <a:latin typeface="Bodoni Moda"/>
              <a:ea typeface="Bodoni Moda"/>
              <a:cs typeface="Bodoni Moda"/>
              <a:sym typeface="Bodoni Moda"/>
            </a:endParaRPr>
          </a:p>
        </p:txBody>
      </p:sp>
      <p:sp>
        <p:nvSpPr>
          <p:cNvPr id="365" name="Google Shape;365;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IA</a:t>
            </a:r>
            <a:endParaRPr sz="1000" b="1">
              <a:solidFill>
                <a:schemeClr val="accent1"/>
              </a:solidFill>
              <a:latin typeface="Noto Sans"/>
              <a:ea typeface="Noto Sans"/>
              <a:cs typeface="Noto Sans"/>
              <a:sym typeface="No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sp>
        <p:nvSpPr>
          <p:cNvPr id="370" name="Google Shape;370;p62" descr="header_0"/>
          <p:cNvSpPr txBox="1">
            <a:spLocks noGrp="1"/>
          </p:cNvSpPr>
          <p:nvPr>
            <p:ph type="subTitle" idx="4294967295"/>
          </p:nvPr>
        </p:nvSpPr>
        <p:spPr>
          <a:xfrm>
            <a:off x="348525" y="2867775"/>
            <a:ext cx="28575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Simplificación de las tareas de investigación</a:t>
            </a:r>
            <a:endParaRPr sz="1200" b="1">
              <a:solidFill>
                <a:schemeClr val="lt1"/>
              </a:solidFill>
            </a:endParaRPr>
          </a:p>
        </p:txBody>
      </p:sp>
      <p:sp>
        <p:nvSpPr>
          <p:cNvPr id="371" name="Google Shape;371;p62" descr="header_1"/>
          <p:cNvSpPr txBox="1">
            <a:spLocks noGrp="1"/>
          </p:cNvSpPr>
          <p:nvPr>
            <p:ph type="subTitle" idx="4294967295"/>
          </p:nvPr>
        </p:nvSpPr>
        <p:spPr>
          <a:xfrm>
            <a:off x="3658872" y="2867795"/>
            <a:ext cx="28575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Creando chatbots inteligentes</a:t>
            </a:r>
            <a:endParaRPr sz="1200" b="1">
              <a:solidFill>
                <a:schemeClr val="lt1"/>
              </a:solidFill>
            </a:endParaRPr>
          </a:p>
        </p:txBody>
      </p:sp>
      <p:sp>
        <p:nvSpPr>
          <p:cNvPr id="372" name="Google Shape;372;p62" descr="detail_0"/>
          <p:cNvSpPr txBox="1">
            <a:spLocks noGrp="1"/>
          </p:cNvSpPr>
          <p:nvPr>
            <p:ph type="body" idx="1"/>
          </p:nvPr>
        </p:nvSpPr>
        <p:spPr>
          <a:xfrm>
            <a:off x="348525" y="3359000"/>
            <a:ext cx="28575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a:solidFill>
                  <a:schemeClr val="lt1"/>
                </a:solidFill>
              </a:rPr>
              <a:t>Westlaw Precision utiliza PNL avanzado y aprendizaje automático para mejorar la eficiencia de la investigación legal, lo que permite a los usuarios realizar consultas complejas de manera efectiva.</a:t>
            </a:r>
            <a:endParaRPr sz="1000">
              <a:solidFill>
                <a:schemeClr val="lt1"/>
              </a:solidFill>
            </a:endParaRPr>
          </a:p>
        </p:txBody>
      </p:sp>
      <p:sp>
        <p:nvSpPr>
          <p:cNvPr id="373" name="Google Shape;373;p62" descr="detail_1"/>
          <p:cNvSpPr txBox="1">
            <a:spLocks noGrp="1"/>
          </p:cNvSpPr>
          <p:nvPr>
            <p:ph type="body" idx="1"/>
          </p:nvPr>
        </p:nvSpPr>
        <p:spPr>
          <a:xfrm>
            <a:off x="3658853" y="3359023"/>
            <a:ext cx="28575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000">
                <a:solidFill>
                  <a:schemeClr val="lt1"/>
                </a:solidFill>
              </a:rPr>
              <a:t>ConversAI permite el desarrollo de chatbots personalizables que interactúan de forma natural con los usuarios, respondiendo consultas y brindando información legal relevante.</a:t>
            </a:r>
            <a:endParaRPr sz="1000">
              <a:solidFill>
                <a:schemeClr val="lt1"/>
              </a:solidFill>
            </a:endParaRPr>
          </a:p>
        </p:txBody>
      </p:sp>
      <p:pic>
        <p:nvPicPr>
          <p:cNvPr id="374" name="Google Shape;374;p62"/>
          <p:cNvPicPr preferRelativeResize="0"/>
          <p:nvPr/>
        </p:nvPicPr>
        <p:blipFill rotWithShape="1">
          <a:blip r:embed="rId3">
            <a:alphaModFix/>
          </a:blip>
          <a:srcRect t="10617" b="10617"/>
          <a:stretch/>
        </p:blipFill>
        <p:spPr>
          <a:xfrm>
            <a:off x="348523" y="1361200"/>
            <a:ext cx="2622494" cy="1417863"/>
          </a:xfrm>
          <a:prstGeom prst="rect">
            <a:avLst/>
          </a:prstGeom>
          <a:noFill/>
          <a:ln>
            <a:noFill/>
          </a:ln>
        </p:spPr>
      </p:pic>
      <p:pic>
        <p:nvPicPr>
          <p:cNvPr id="375" name="Google Shape;375;p62"/>
          <p:cNvPicPr preferRelativeResize="0"/>
          <p:nvPr/>
        </p:nvPicPr>
        <p:blipFill rotWithShape="1">
          <a:blip r:embed="rId4">
            <a:alphaModFix/>
          </a:blip>
          <a:srcRect t="9428" b="9428"/>
          <a:stretch/>
        </p:blipFill>
        <p:spPr>
          <a:xfrm>
            <a:off x="3658857" y="1361200"/>
            <a:ext cx="2622491" cy="1417863"/>
          </a:xfrm>
          <a:prstGeom prst="rect">
            <a:avLst/>
          </a:prstGeom>
          <a:noFill/>
          <a:ln>
            <a:noFill/>
          </a:ln>
        </p:spPr>
      </p:pic>
      <p:sp>
        <p:nvSpPr>
          <p:cNvPr id="376" name="Google Shape;376;p62"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Precisión de Westlaw y ConversAI</a:t>
            </a:r>
            <a:endParaRPr sz="2400" b="1">
              <a:solidFill>
                <a:schemeClr val="lt1"/>
              </a:solidFill>
              <a:latin typeface="Bodoni Moda"/>
              <a:ea typeface="Bodoni Moda"/>
              <a:cs typeface="Bodoni Moda"/>
              <a:sym typeface="Bodoni Moda"/>
            </a:endParaRPr>
          </a:p>
        </p:txBody>
      </p:sp>
      <p:sp>
        <p:nvSpPr>
          <p:cNvPr id="377" name="Google Shape;377;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 de IA</a:t>
            </a:r>
            <a:endParaRPr sz="1000" b="1">
              <a:solidFill>
                <a:schemeClr val="accent1"/>
              </a:solidFill>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81"/>
        <p:cNvGrpSpPr/>
        <p:nvPr/>
      </p:nvGrpSpPr>
      <p:grpSpPr>
        <a:xfrm>
          <a:off x="0" y="0"/>
          <a:ext cx="0" cy="0"/>
          <a:chOff x="0" y="0"/>
          <a:chExt cx="0" cy="0"/>
        </a:xfrm>
      </p:grpSpPr>
      <p:sp>
        <p:nvSpPr>
          <p:cNvPr id="382" name="Google Shape;382;p63" descr="header_0"/>
          <p:cNvSpPr txBox="1">
            <a:spLocks noGrp="1"/>
          </p:cNvSpPr>
          <p:nvPr>
            <p:ph type="subTitle" idx="4294967295"/>
          </p:nvPr>
        </p:nvSpPr>
        <p:spPr>
          <a:xfrm>
            <a:off x="348525" y="1241401"/>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Estratega jefe de IA</a:t>
            </a:r>
            <a:endParaRPr sz="1200" b="1">
              <a:solidFill>
                <a:schemeClr val="lt1"/>
              </a:solidFill>
            </a:endParaRPr>
          </a:p>
        </p:txBody>
      </p:sp>
      <p:sp>
        <p:nvSpPr>
          <p:cNvPr id="383" name="Google Shape;383;p63" descr="detail_0"/>
          <p:cNvSpPr txBox="1">
            <a:spLocks noGrp="1"/>
          </p:cNvSpPr>
          <p:nvPr>
            <p:ph type="body" idx="1"/>
          </p:nvPr>
        </p:nvSpPr>
        <p:spPr>
          <a:xfrm>
            <a:off x="3200075" y="1241325"/>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El estratega jefe de IA identifica las necesidades de IA de la empresa y crea una propuesta integral que describe una estrategia de IA, incluidas proyecciones de costos y cronogramas de implementación.</a:t>
            </a:r>
            <a:endParaRPr sz="1200">
              <a:solidFill>
                <a:schemeClr val="lt1"/>
              </a:solidFill>
            </a:endParaRPr>
          </a:p>
        </p:txBody>
      </p:sp>
      <p:sp>
        <p:nvSpPr>
          <p:cNvPr id="384" name="Google Shape;384;p63" descr="header_1"/>
          <p:cNvSpPr txBox="1">
            <a:spLocks noGrp="1"/>
          </p:cNvSpPr>
          <p:nvPr>
            <p:ph type="subTitle" idx="4294967295"/>
          </p:nvPr>
        </p:nvSpPr>
        <p:spPr>
          <a:xfrm>
            <a:off x="348500" y="2427802"/>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Oficial de ética de IA</a:t>
            </a:r>
            <a:endParaRPr sz="1200" b="1">
              <a:solidFill>
                <a:schemeClr val="lt1"/>
              </a:solidFill>
            </a:endParaRPr>
          </a:p>
        </p:txBody>
      </p:sp>
      <p:sp>
        <p:nvSpPr>
          <p:cNvPr id="385" name="Google Shape;385;p63" descr="detail_1"/>
          <p:cNvSpPr txBox="1">
            <a:spLocks noGrp="1"/>
          </p:cNvSpPr>
          <p:nvPr>
            <p:ph type="body" idx="1"/>
          </p:nvPr>
        </p:nvSpPr>
        <p:spPr>
          <a:xfrm>
            <a:off x="3200050" y="2427726"/>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El Oficial de Ética de IA garantiza el cumplimiento de los estándares éticos por parte de la empresa, abordando cuestiones como la confidencialidad del cliente, las políticas de uso de IA y posibles preocupaciones de responsabilidad.</a:t>
            </a:r>
            <a:endParaRPr sz="1200">
              <a:solidFill>
                <a:schemeClr val="lt1"/>
              </a:solidFill>
            </a:endParaRPr>
          </a:p>
        </p:txBody>
      </p:sp>
      <p:sp>
        <p:nvSpPr>
          <p:cNvPr id="386" name="Google Shape;386;p63" descr="header_2"/>
          <p:cNvSpPr txBox="1">
            <a:spLocks noGrp="1"/>
          </p:cNvSpPr>
          <p:nvPr>
            <p:ph type="subTitle" idx="4294967295"/>
          </p:nvPr>
        </p:nvSpPr>
        <p:spPr>
          <a:xfrm>
            <a:off x="348500" y="3614269"/>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Entrenador de IA</a:t>
            </a:r>
            <a:endParaRPr sz="1200" b="1">
              <a:solidFill>
                <a:schemeClr val="lt1"/>
              </a:solidFill>
            </a:endParaRPr>
          </a:p>
        </p:txBody>
      </p:sp>
      <p:sp>
        <p:nvSpPr>
          <p:cNvPr id="387" name="Google Shape;387;p63" descr="detail_2"/>
          <p:cNvSpPr txBox="1">
            <a:spLocks noGrp="1"/>
          </p:cNvSpPr>
          <p:nvPr>
            <p:ph type="body" idx="1"/>
          </p:nvPr>
        </p:nvSpPr>
        <p:spPr>
          <a:xfrm>
            <a:off x="3200050" y="3614193"/>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El AI Trainer educa al personal de la empresa sobre el uso efectivo de la IA, garantizando la coherencia en las aplicaciones de IA y brindando soporte y resolución de problemas continuos.</a:t>
            </a:r>
            <a:endParaRPr sz="1200">
              <a:solidFill>
                <a:schemeClr val="lt1"/>
              </a:solidFill>
            </a:endParaRPr>
          </a:p>
        </p:txBody>
      </p:sp>
      <p:sp>
        <p:nvSpPr>
          <p:cNvPr id="388" name="Google Shape;388;p63"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Roles en la creación de un equipo de IA</a:t>
            </a:r>
            <a:endParaRPr sz="2400" b="1">
              <a:solidFill>
                <a:schemeClr val="lt1"/>
              </a:solidFill>
              <a:latin typeface="Bodoni Moda"/>
              <a:ea typeface="Bodoni Moda"/>
              <a:cs typeface="Bodoni Moda"/>
              <a:sym typeface="Bodoni Moda"/>
            </a:endParaRPr>
          </a:p>
        </p:txBody>
      </p:sp>
      <p:sp>
        <p:nvSpPr>
          <p:cNvPr id="389" name="Google Shape;389;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Implementación</a:t>
            </a:r>
            <a:endParaRPr sz="1000" b="1">
              <a:solidFill>
                <a:schemeClr val="accent1"/>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9"/>
        <p:cNvGrpSpPr/>
        <p:nvPr/>
      </p:nvGrpSpPr>
      <p:grpSpPr>
        <a:xfrm>
          <a:off x="0" y="0"/>
          <a:ext cx="0" cy="0"/>
          <a:chOff x="0" y="0"/>
          <a:chExt cx="0" cy="0"/>
        </a:xfrm>
      </p:grpSpPr>
      <p:sp>
        <p:nvSpPr>
          <p:cNvPr id="400" name="Google Shape;400;p64"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Conclusión: adoptar la IA</a:t>
            </a:r>
            <a:endParaRPr sz="2400" b="1">
              <a:solidFill>
                <a:schemeClr val="lt1"/>
              </a:solidFill>
              <a:latin typeface="Bodoni Moda"/>
              <a:ea typeface="Bodoni Moda"/>
              <a:cs typeface="Bodoni Moda"/>
              <a:sym typeface="Bodoni Moda"/>
            </a:endParaRPr>
          </a:p>
        </p:txBody>
      </p:sp>
      <p:sp>
        <p:nvSpPr>
          <p:cNvPr id="401" name="Google Shape;401;p64" descr="detail_0"/>
          <p:cNvSpPr txBox="1">
            <a:spLocks noGrp="1"/>
          </p:cNvSpPr>
          <p:nvPr>
            <p:ph type="body" idx="1"/>
          </p:nvPr>
        </p:nvSpPr>
        <p:spPr>
          <a:xfrm>
            <a:off x="348600" y="1184025"/>
            <a:ext cx="5367600" cy="35751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1500"/>
              </a:spcAft>
              <a:buNone/>
            </a:pPr>
            <a:r>
              <a:rPr lang="es" sz="1700"/>
              <a:t>La adopción de la IA en los bufetes de abogados ofrece importantes beneficios, incluida una mayor eficiencia, una mayor precisión en la investigación jurídica y la capacidad de automatizar tareas rutinarias, lo que permite a los abogados centrarse en cuestiones más estratégicas y complejas. Sin embargo, es necesario abordar desafíos como las preocupaciones éticas, la necesidad de capacitación y la posible resistencia del personal. Para aprovechar plenamente el poder de la IA, los despachos de abogados deben comprometerse con el aprendizaje y la adaptación continuos, garantizando que se mantengan al día con los avances tecnológicos e integren eficazmente las herramientas de IA en sus flujos de trabajo.</a:t>
            </a:r>
            <a:endParaRPr sz="1700"/>
          </a:p>
        </p:txBody>
      </p:sp>
      <p:sp>
        <p:nvSpPr>
          <p:cNvPr id="402" name="Google Shape;402;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Conclusión</a:t>
            </a:r>
            <a:endParaRPr sz="1000" b="1">
              <a:solidFill>
                <a:schemeClr val="accent1"/>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2"/>
        <p:cNvGrpSpPr/>
        <p:nvPr/>
      </p:nvGrpSpPr>
      <p:grpSpPr>
        <a:xfrm>
          <a:off x="0" y="0"/>
          <a:ext cx="0" cy="0"/>
          <a:chOff x="0" y="0"/>
          <a:chExt cx="0" cy="0"/>
        </a:xfrm>
      </p:grpSpPr>
      <p:sp>
        <p:nvSpPr>
          <p:cNvPr id="413" name="Google Shape;413;p65" descr="detail_0"/>
          <p:cNvSpPr txBox="1">
            <a:spLocks noGrp="1"/>
          </p:cNvSpPr>
          <p:nvPr>
            <p:ph type="body" idx="1"/>
          </p:nvPr>
        </p:nvSpPr>
        <p:spPr>
          <a:xfrm>
            <a:off x="1669800" y="1854175"/>
            <a:ext cx="5804400" cy="2371200"/>
          </a:xfrm>
          <a:prstGeom prst="rect">
            <a:avLst/>
          </a:prstGeom>
        </p:spPr>
        <p:txBody>
          <a:bodyPr spcFirstLastPara="1" wrap="square" lIns="0" tIns="91425" rIns="91425" bIns="91425" anchor="t" anchorCtr="0">
            <a:noAutofit/>
          </a:bodyPr>
          <a:lstStyle/>
          <a:p>
            <a:pPr marL="0" lvl="0" indent="0" algn="ctr" rtl="0">
              <a:lnSpc>
                <a:spcPct val="115000"/>
              </a:lnSpc>
              <a:spcBef>
                <a:spcPts val="0"/>
              </a:spcBef>
              <a:spcAft>
                <a:spcPts val="1500"/>
              </a:spcAft>
              <a:buNone/>
            </a:pPr>
            <a:r>
              <a:rPr lang="es" sz="1500">
                <a:solidFill>
                  <a:schemeClr val="lt1"/>
                </a:solidFill>
              </a:rPr>
              <a:t>InfoTrack es una solución de litigios integrada diseñada para optimizar las tareas esenciales dentro de los bufetes de abogados. Al integrarse perfectamente con el software legal primario, InfoTrack permite a los usuarios presentar documentos electrónicamente, solicitar servicio de proceso, recopilar firmas y administrar varios procesos legales directamente desde sus sistemas de gestión de asuntos. Esta automatización reduce las cargas administrativas, mejora la eficiencia y, en última instancia, ahorra tiempo y dinero a los bufetes de abogados, permitiéndoles centrarse más en el trabajo legal y el servicio al cliente.</a:t>
            </a:r>
            <a:endParaRPr sz="1500">
              <a:solidFill>
                <a:schemeClr val="lt1"/>
              </a:solidFill>
            </a:endParaRPr>
          </a:p>
        </p:txBody>
      </p:sp>
      <p:sp>
        <p:nvSpPr>
          <p:cNvPr id="414" name="Google Shape;414;p65"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s" sz="2400" b="1">
                <a:latin typeface="Bodoni Moda"/>
                <a:ea typeface="Bodoni Moda"/>
                <a:cs typeface="Bodoni Moda"/>
                <a:sym typeface="Bodoni Moda"/>
              </a:rPr>
              <a:t>Acerca de InfoTrack</a:t>
            </a:r>
            <a:endParaRPr sz="2400" b="1">
              <a:solidFill>
                <a:schemeClr val="lt1"/>
              </a:solidFill>
              <a:latin typeface="Bodoni Moda"/>
              <a:ea typeface="Bodoni Moda"/>
              <a:cs typeface="Bodoni Moda"/>
              <a:sym typeface="Bodoni Moda"/>
            </a:endParaRPr>
          </a:p>
        </p:txBody>
      </p:sp>
      <p:sp>
        <p:nvSpPr>
          <p:cNvPr id="415" name="Google Shape;415;p65"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s" sz="1000" b="1">
                <a:solidFill>
                  <a:schemeClr val="accent1"/>
                </a:solidFill>
                <a:latin typeface="Noto Sans"/>
                <a:ea typeface="Noto Sans"/>
                <a:cs typeface="Noto Sans"/>
                <a:sym typeface="Noto Sans"/>
              </a:rPr>
              <a:t>Soluciones</a:t>
            </a:r>
            <a:endParaRPr sz="1000" b="1">
              <a:solidFill>
                <a:schemeClr val="accent1"/>
              </a:solidFill>
              <a:latin typeface="Noto Sans"/>
              <a:ea typeface="Noto Sans"/>
              <a:cs typeface="Noto Sans"/>
              <a:sym typeface="Noto Sans"/>
            </a:endParaRPr>
          </a:p>
        </p:txBody>
      </p:sp>
      <p:sp>
        <p:nvSpPr>
          <p:cNvPr id="416" name="Google Shape;416;p65"/>
          <p:cNvSpPr/>
          <p:nvPr/>
        </p:nvSpPr>
        <p:spPr>
          <a:xfrm>
            <a:off x="4531200" y="1433275"/>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6"/>
        <p:cNvGrpSpPr/>
        <p:nvPr/>
      </p:nvGrpSpPr>
      <p:grpSpPr>
        <a:xfrm>
          <a:off x="0" y="0"/>
          <a:ext cx="0" cy="0"/>
          <a:chOff x="0" y="0"/>
          <a:chExt cx="0" cy="0"/>
        </a:xfrm>
      </p:grpSpPr>
      <p:sp>
        <p:nvSpPr>
          <p:cNvPr id="427" name="Google Shape;427;p66"/>
          <p:cNvSpPr txBox="1">
            <a:spLocks noGrp="1"/>
          </p:cNvSpPr>
          <p:nvPr>
            <p:ph type="ctrTitle" idx="4294967295"/>
          </p:nvPr>
        </p:nvSpPr>
        <p:spPr>
          <a:xfrm>
            <a:off x="348525" y="816450"/>
            <a:ext cx="6140400" cy="351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s" b="1">
                <a:solidFill>
                  <a:schemeClr val="lt1"/>
                </a:solidFill>
                <a:latin typeface="Bodoni Moda"/>
                <a:ea typeface="Bodoni Moda"/>
                <a:cs typeface="Bodoni Moda"/>
                <a:sym typeface="Bodoni Moda"/>
              </a:rPr>
              <a:t>Gracias </a:t>
            </a:r>
            <a:r>
              <a:rPr lang="es">
                <a:solidFill>
                  <a:schemeClr val="accent1"/>
                </a:solidFill>
              </a:rPr>
              <a:t>.</a:t>
            </a:r>
            <a:endParaRPr b="1">
              <a:solidFill>
                <a:schemeClr val="accent1"/>
              </a:solidFill>
              <a:latin typeface="Bodoni Moda"/>
              <a:ea typeface="Bodoni Moda"/>
              <a:cs typeface="Bodoni Moda"/>
              <a:sym typeface="Bodoni Moda"/>
            </a:endParaRPr>
          </a:p>
        </p:txBody>
      </p:sp>
      <p:cxnSp>
        <p:nvCxnSpPr>
          <p:cNvPr id="428" name="Google Shape;428;p66"/>
          <p:cNvCxnSpPr/>
          <p:nvPr/>
        </p:nvCxnSpPr>
        <p:spPr>
          <a:xfrm>
            <a:off x="222800" y="4869775"/>
            <a:ext cx="8697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8"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300" b="1">
                <a:latin typeface="Bodoni Moda"/>
                <a:ea typeface="Bodoni Moda"/>
                <a:cs typeface="Bodoni Moda"/>
                <a:sym typeface="Bodoni Moda"/>
              </a:rPr>
              <a:t>Introducción a la IA generativa en el trabajo jurídico</a:t>
            </a:r>
            <a:endParaRPr sz="2300" b="1">
              <a:solidFill>
                <a:schemeClr val="lt1"/>
              </a:solidFill>
              <a:latin typeface="Bodoni Moda"/>
              <a:ea typeface="Bodoni Moda"/>
              <a:cs typeface="Bodoni Moda"/>
              <a:sym typeface="Bodoni Moda"/>
            </a:endParaRPr>
          </a:p>
        </p:txBody>
      </p:sp>
      <p:sp>
        <p:nvSpPr>
          <p:cNvPr id="316" name="Google Shape;316;p58" descr="detail_0"/>
          <p:cNvSpPr txBox="1">
            <a:spLocks noGrp="1"/>
          </p:cNvSpPr>
          <p:nvPr>
            <p:ph type="body" idx="1"/>
          </p:nvPr>
        </p:nvSpPr>
        <p:spPr>
          <a:xfrm>
            <a:off x="348600" y="1184025"/>
            <a:ext cx="5367600" cy="35751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1500"/>
              </a:spcAft>
              <a:buNone/>
            </a:pPr>
            <a:r>
              <a:rPr lang="es" sz="1600"/>
              <a:t>La IA generativa está transformando el sistema judicial al automatizar y mejorar diversos procesos legales. Facilita la redacción de documentos a través de herramientas que generan documentos legales basados en plantillas y detalles de casos específicos, reduciendo significativamente el tiempo y el esfuerzo. Además, la IA generativa permite el análisis predictivo, lo que permite a los profesionales jurídicos pronosticar los resultados de los casos y tomar decisiones informadas mediante el análisis de datos y patrones históricos. Estos avances mejoran la eficiencia y precisión en el trabajo legal y, en última instancia, mejoran la funcionalidad general del sistema judicial.</a:t>
            </a:r>
            <a:endParaRPr sz="1600"/>
          </a:p>
        </p:txBody>
      </p:sp>
      <p:sp>
        <p:nvSpPr>
          <p:cNvPr id="317" name="Google Shape;317;p58"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Descripción general</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9447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descr="header_0"/>
          <p:cNvSpPr txBox="1">
            <a:spLocks noGrp="1"/>
          </p:cNvSpPr>
          <p:nvPr>
            <p:ph type="subTitle" idx="4294967295"/>
          </p:nvPr>
        </p:nvSpPr>
        <p:spPr>
          <a:xfrm>
            <a:off x="348525" y="1144300"/>
            <a:ext cx="6201000" cy="436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accent4"/>
                </a:solidFill>
                <a:latin typeface="Noto Sans"/>
                <a:ea typeface="Noto Sans"/>
                <a:cs typeface="Noto Sans"/>
                <a:sym typeface="Noto Sans"/>
              </a:rPr>
              <a:t>Software de dibujo automatizado</a:t>
            </a:r>
            <a:endParaRPr sz="1200">
              <a:solidFill>
                <a:schemeClr val="accent4"/>
              </a:solidFill>
              <a:latin typeface="Noto Sans"/>
              <a:ea typeface="Noto Sans"/>
              <a:cs typeface="Noto Sans"/>
              <a:sym typeface="Noto Sans"/>
            </a:endParaRPr>
          </a:p>
        </p:txBody>
      </p:sp>
      <p:sp>
        <p:nvSpPr>
          <p:cNvPr id="329" name="Google Shape;329;p59" descr="detail_0"/>
          <p:cNvSpPr txBox="1">
            <a:spLocks noGrp="1"/>
          </p:cNvSpPr>
          <p:nvPr>
            <p:ph type="body" idx="1"/>
          </p:nvPr>
        </p:nvSpPr>
        <p:spPr>
          <a:xfrm>
            <a:off x="707232" y="1580750"/>
            <a:ext cx="6632400" cy="13536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s" sz="1000">
                <a:solidFill>
                  <a:schemeClr val="lt1"/>
                </a:solidFill>
              </a:rPr>
              <a:t>LegalMation automatiza la redacción de documentos legales, mejorando la eficiencia.</a:t>
            </a:r>
            <a:endParaRPr sz="1000">
              <a:solidFill>
                <a:schemeClr val="lt1"/>
              </a:solidFill>
            </a:endParaRPr>
          </a:p>
          <a:p>
            <a:pPr marL="342900" lvl="0" indent="-206375" algn="l" rtl="0">
              <a:spcBef>
                <a:spcPts val="800"/>
              </a:spcBef>
              <a:spcAft>
                <a:spcPts val="0"/>
              </a:spcAft>
              <a:buClr>
                <a:schemeClr val="accent1"/>
              </a:buClr>
              <a:buSzPts val="1000"/>
              <a:buChar char="●"/>
            </a:pPr>
            <a:r>
              <a:rPr lang="es" sz="1000">
                <a:solidFill>
                  <a:schemeClr val="lt1"/>
                </a:solidFill>
              </a:rPr>
              <a:t>Kira Systems agiliza la revisión de contratos con información basada en inteligencia artificial.</a:t>
            </a:r>
            <a:endParaRPr sz="1000">
              <a:solidFill>
                <a:schemeClr val="lt1"/>
              </a:solidFill>
            </a:endParaRPr>
          </a:p>
          <a:p>
            <a:pPr marL="342900" lvl="0" indent="-206375" algn="l" rtl="0">
              <a:spcBef>
                <a:spcPts val="800"/>
              </a:spcBef>
              <a:spcAft>
                <a:spcPts val="800"/>
              </a:spcAft>
              <a:buClr>
                <a:schemeClr val="accent1"/>
              </a:buClr>
              <a:buSzPts val="1000"/>
              <a:buChar char="●"/>
            </a:pPr>
            <a:r>
              <a:rPr lang="es" sz="1000">
                <a:solidFill>
                  <a:schemeClr val="lt1"/>
                </a:solidFill>
              </a:rPr>
              <a:t>Ambas herramientas utilizan plantillas y datos específicos de cada caso para reducir el esfuerzo manual.</a:t>
            </a:r>
            <a:endParaRPr sz="1000">
              <a:solidFill>
                <a:schemeClr val="lt1"/>
              </a:solidFill>
            </a:endParaRPr>
          </a:p>
        </p:txBody>
      </p:sp>
      <p:sp>
        <p:nvSpPr>
          <p:cNvPr id="330" name="Google Shape;330;p59" descr="header_1"/>
          <p:cNvSpPr txBox="1">
            <a:spLocks noGrp="1"/>
          </p:cNvSpPr>
          <p:nvPr>
            <p:ph type="subTitle" idx="4294967295"/>
          </p:nvPr>
        </p:nvSpPr>
        <p:spPr>
          <a:xfrm>
            <a:off x="348525" y="2934350"/>
            <a:ext cx="6201000" cy="436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accent4"/>
                </a:solidFill>
                <a:latin typeface="Noto Sans"/>
                <a:ea typeface="Noto Sans"/>
                <a:cs typeface="Noto Sans"/>
                <a:sym typeface="Noto Sans"/>
              </a:rPr>
              <a:t>Resumidores impulsados por IA</a:t>
            </a:r>
            <a:endParaRPr sz="1200">
              <a:solidFill>
                <a:schemeClr val="accent4"/>
              </a:solidFill>
              <a:latin typeface="Noto Sans"/>
              <a:ea typeface="Noto Sans"/>
              <a:cs typeface="Noto Sans"/>
              <a:sym typeface="Noto Sans"/>
            </a:endParaRPr>
          </a:p>
        </p:txBody>
      </p:sp>
      <p:sp>
        <p:nvSpPr>
          <p:cNvPr id="331" name="Google Shape;331;p59" descr="detail_1"/>
          <p:cNvSpPr txBox="1">
            <a:spLocks noGrp="1"/>
          </p:cNvSpPr>
          <p:nvPr>
            <p:ph type="body" idx="1"/>
          </p:nvPr>
        </p:nvSpPr>
        <p:spPr>
          <a:xfrm>
            <a:off x="707232" y="3370800"/>
            <a:ext cx="6632400" cy="13536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s" sz="1000">
                <a:solidFill>
                  <a:schemeClr val="lt1"/>
                </a:solidFill>
              </a:rPr>
              <a:t>LexisNexis Brief Analyzer resume textos legales extensos, lo que ahorra tiempo a los abogados.</a:t>
            </a:r>
            <a:endParaRPr sz="1000">
              <a:solidFill>
                <a:schemeClr val="lt1"/>
              </a:solidFill>
            </a:endParaRPr>
          </a:p>
          <a:p>
            <a:pPr marL="342900" lvl="0" indent="-206375" algn="l" rtl="0">
              <a:spcBef>
                <a:spcPts val="800"/>
              </a:spcBef>
              <a:spcAft>
                <a:spcPts val="0"/>
              </a:spcAft>
              <a:buClr>
                <a:schemeClr val="accent1"/>
              </a:buClr>
              <a:buSzPts val="1000"/>
              <a:buChar char="●"/>
            </a:pPr>
            <a:r>
              <a:rPr lang="es" sz="1000">
                <a:solidFill>
                  <a:schemeClr val="lt1"/>
                </a:solidFill>
              </a:rPr>
              <a:t>Westlaw Edge proporciona resúmenes concisos de jurisprudencia y escritos, lo que mejora la eficiencia de la investigación.</a:t>
            </a:r>
            <a:endParaRPr sz="1000">
              <a:solidFill>
                <a:schemeClr val="lt1"/>
              </a:solidFill>
            </a:endParaRPr>
          </a:p>
          <a:p>
            <a:pPr marL="342900" lvl="0" indent="-206375" algn="l" rtl="0">
              <a:spcBef>
                <a:spcPts val="800"/>
              </a:spcBef>
              <a:spcAft>
                <a:spcPts val="800"/>
              </a:spcAft>
              <a:buClr>
                <a:schemeClr val="accent1"/>
              </a:buClr>
              <a:buSzPts val="1000"/>
              <a:buChar char="●"/>
            </a:pPr>
            <a:r>
              <a:rPr lang="es" sz="1000">
                <a:solidFill>
                  <a:schemeClr val="lt1"/>
                </a:solidFill>
              </a:rPr>
              <a:t>Estas herramientas permiten una comprensión más rápida de documentos legales complejos.</a:t>
            </a:r>
            <a:endParaRPr sz="1000">
              <a:solidFill>
                <a:schemeClr val="lt1"/>
              </a:solidFill>
            </a:endParaRPr>
          </a:p>
        </p:txBody>
      </p:sp>
      <p:sp>
        <p:nvSpPr>
          <p:cNvPr id="332" name="Google Shape;332;p59"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generación de documentos</a:t>
            </a:r>
            <a:endParaRPr sz="2400" b="1">
              <a:solidFill>
                <a:schemeClr val="lt1"/>
              </a:solidFill>
              <a:latin typeface="Bodoni Moda"/>
              <a:ea typeface="Bodoni Moda"/>
              <a:cs typeface="Bodoni Moda"/>
              <a:sym typeface="Bodoni Moda"/>
            </a:endParaRPr>
          </a:p>
        </p:txBody>
      </p:sp>
      <p:sp>
        <p:nvSpPr>
          <p:cNvPr id="333" name="Google Shape;333;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Herramientas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27704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0" descr="header_0"/>
          <p:cNvSpPr txBox="1">
            <a:spLocks noGrp="1"/>
          </p:cNvSpPr>
          <p:nvPr>
            <p:ph type="subTitle" idx="4294967295"/>
          </p:nvPr>
        </p:nvSpPr>
        <p:spPr>
          <a:xfrm>
            <a:off x="348525" y="1241401"/>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Asistencia en investigación jurídica</a:t>
            </a:r>
            <a:endParaRPr sz="1200" b="1">
              <a:solidFill>
                <a:schemeClr val="lt1"/>
              </a:solidFill>
            </a:endParaRPr>
          </a:p>
        </p:txBody>
      </p:sp>
      <p:sp>
        <p:nvSpPr>
          <p:cNvPr id="345" name="Google Shape;345;p60" descr="detail_0"/>
          <p:cNvSpPr txBox="1">
            <a:spLocks noGrp="1"/>
          </p:cNvSpPr>
          <p:nvPr>
            <p:ph type="body" idx="1"/>
          </p:nvPr>
        </p:nvSpPr>
        <p:spPr>
          <a:xfrm>
            <a:off x="3200075" y="1241325"/>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ROSS Intelligence y Casetext aprovechan la PNL para agilizar la investigación jurídica mediante la interpretación de consultas en lenguaje natural y la recuperación eficiente de jurisprudencia y estatutos relevantes.</a:t>
            </a:r>
            <a:endParaRPr sz="1200">
              <a:solidFill>
                <a:schemeClr val="lt1"/>
              </a:solidFill>
            </a:endParaRPr>
          </a:p>
        </p:txBody>
      </p:sp>
      <p:sp>
        <p:nvSpPr>
          <p:cNvPr id="346" name="Google Shape;346;p60" descr="header_1"/>
          <p:cNvSpPr txBox="1">
            <a:spLocks noGrp="1"/>
          </p:cNvSpPr>
          <p:nvPr>
            <p:ph type="subTitle" idx="4294967295"/>
          </p:nvPr>
        </p:nvSpPr>
        <p:spPr>
          <a:xfrm>
            <a:off x="348500" y="2427802"/>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Aplicaciones de análisis de texto</a:t>
            </a:r>
            <a:endParaRPr sz="1200" b="1">
              <a:solidFill>
                <a:schemeClr val="lt1"/>
              </a:solidFill>
            </a:endParaRPr>
          </a:p>
        </p:txBody>
      </p:sp>
      <p:sp>
        <p:nvSpPr>
          <p:cNvPr id="347" name="Google Shape;347;p60" descr="detail_1"/>
          <p:cNvSpPr txBox="1">
            <a:spLocks noGrp="1"/>
          </p:cNvSpPr>
          <p:nvPr>
            <p:ph type="body" idx="1"/>
          </p:nvPr>
        </p:nvSpPr>
        <p:spPr>
          <a:xfrm>
            <a:off x="3200050" y="2427726"/>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Las herramientas de PNL analizan textos legales para extraer información clave, realizar análisis de sentimientos e identificar tendencias, mejorando la comprensión de los documentos legales.</a:t>
            </a:r>
            <a:endParaRPr sz="1200">
              <a:solidFill>
                <a:schemeClr val="lt1"/>
              </a:solidFill>
            </a:endParaRPr>
          </a:p>
        </p:txBody>
      </p:sp>
      <p:sp>
        <p:nvSpPr>
          <p:cNvPr id="348" name="Google Shape;348;p60" descr="header_2"/>
          <p:cNvSpPr txBox="1">
            <a:spLocks noGrp="1"/>
          </p:cNvSpPr>
          <p:nvPr>
            <p:ph type="subTitle" idx="4294967295"/>
          </p:nvPr>
        </p:nvSpPr>
        <p:spPr>
          <a:xfrm>
            <a:off x="348500" y="3614269"/>
            <a:ext cx="2731200" cy="1186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s" sz="1200" b="1">
                <a:solidFill>
                  <a:schemeClr val="lt1"/>
                </a:solidFill>
              </a:rPr>
              <a:t>Mejorar los resultados legales</a:t>
            </a:r>
            <a:endParaRPr sz="1200" b="1">
              <a:solidFill>
                <a:schemeClr val="lt1"/>
              </a:solidFill>
            </a:endParaRPr>
          </a:p>
        </p:txBody>
      </p:sp>
      <p:sp>
        <p:nvSpPr>
          <p:cNvPr id="349" name="Google Shape;349;p60" descr="detail_2"/>
          <p:cNvSpPr txBox="1">
            <a:spLocks noGrp="1"/>
          </p:cNvSpPr>
          <p:nvPr>
            <p:ph type="body" idx="1"/>
          </p:nvPr>
        </p:nvSpPr>
        <p:spPr>
          <a:xfrm>
            <a:off x="3200050" y="3614193"/>
            <a:ext cx="5595300" cy="11862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Al utilizar tecnologías de PNL, los profesionales jurídicos pueden mejorar la precisión de sus investigaciones y obtener información sobre las opiniones de los casos, lo que lleva a decisiones mejor informadas.</a:t>
            </a:r>
            <a:endParaRPr sz="1200">
              <a:solidFill>
                <a:schemeClr val="lt1"/>
              </a:solidFill>
            </a:endParaRPr>
          </a:p>
        </p:txBody>
      </p:sp>
      <p:sp>
        <p:nvSpPr>
          <p:cNvPr id="350" name="Google Shape;350;p60"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procesamiento del lenguaje natural (PNL)</a:t>
            </a:r>
            <a:endParaRPr sz="2400" b="1">
              <a:solidFill>
                <a:schemeClr val="lt1"/>
              </a:solidFill>
              <a:latin typeface="Bodoni Moda"/>
              <a:ea typeface="Bodoni Moda"/>
              <a:cs typeface="Bodoni Moda"/>
              <a:sym typeface="Bodoni Moda"/>
            </a:endParaRPr>
          </a:p>
        </p:txBody>
      </p:sp>
      <p:sp>
        <p:nvSpPr>
          <p:cNvPr id="351" name="Google Shape;351;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PNL</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33500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1"/>
          <p:cNvSpPr/>
          <p:nvPr/>
        </p:nvSpPr>
        <p:spPr>
          <a:xfrm>
            <a:off x="254825" y="3282700"/>
            <a:ext cx="8657100" cy="798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57" name="Google Shape;357;p61"/>
          <p:cNvSpPr/>
          <p:nvPr/>
        </p:nvSpPr>
        <p:spPr>
          <a:xfrm>
            <a:off x="254825" y="1684150"/>
            <a:ext cx="8657100" cy="798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58" name="Google Shape;358;p61" descr="value_0"/>
          <p:cNvSpPr txBox="1"/>
          <p:nvPr/>
        </p:nvSpPr>
        <p:spPr>
          <a:xfrm>
            <a:off x="320000" y="1682550"/>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2400" b="1">
                <a:solidFill>
                  <a:schemeClr val="lt1"/>
                </a:solidFill>
                <a:latin typeface="Georgia"/>
                <a:ea typeface="Georgia"/>
                <a:cs typeface="Georgia"/>
                <a:sym typeface="Georgia"/>
              </a:rPr>
              <a:t>85%</a:t>
            </a:r>
            <a:endParaRPr sz="2400" b="1">
              <a:solidFill>
                <a:schemeClr val="lt1"/>
              </a:solidFill>
              <a:latin typeface="Georgia"/>
              <a:ea typeface="Georgia"/>
              <a:cs typeface="Georgia"/>
              <a:sym typeface="Georgia"/>
            </a:endParaRPr>
          </a:p>
        </p:txBody>
      </p:sp>
      <p:sp>
        <p:nvSpPr>
          <p:cNvPr id="359" name="Google Shape;359;p61" descr="value_1"/>
          <p:cNvSpPr txBox="1"/>
          <p:nvPr/>
        </p:nvSpPr>
        <p:spPr>
          <a:xfrm>
            <a:off x="320000" y="2482625"/>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2400" b="1">
                <a:solidFill>
                  <a:schemeClr val="lt1"/>
                </a:solidFill>
                <a:latin typeface="Georgia"/>
                <a:ea typeface="Georgia"/>
                <a:cs typeface="Georgia"/>
                <a:sym typeface="Georgia"/>
              </a:rPr>
              <a:t>30%</a:t>
            </a:r>
            <a:endParaRPr sz="2400" b="1">
              <a:solidFill>
                <a:schemeClr val="lt1"/>
              </a:solidFill>
              <a:latin typeface="Georgia"/>
              <a:ea typeface="Georgia"/>
              <a:cs typeface="Georgia"/>
              <a:sym typeface="Georgia"/>
            </a:endParaRPr>
          </a:p>
        </p:txBody>
      </p:sp>
      <p:sp>
        <p:nvSpPr>
          <p:cNvPr id="360" name="Google Shape;360;p61" descr="value_2"/>
          <p:cNvSpPr txBox="1"/>
          <p:nvPr/>
        </p:nvSpPr>
        <p:spPr>
          <a:xfrm>
            <a:off x="320000" y="3279600"/>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2400" b="1">
                <a:solidFill>
                  <a:schemeClr val="lt1"/>
                </a:solidFill>
                <a:latin typeface="Georgia"/>
                <a:ea typeface="Georgia"/>
                <a:cs typeface="Georgia"/>
                <a:sym typeface="Georgia"/>
              </a:rPr>
              <a:t>1M</a:t>
            </a:r>
            <a:endParaRPr sz="2400" b="1">
              <a:solidFill>
                <a:schemeClr val="lt1"/>
              </a:solidFill>
              <a:latin typeface="Georgia"/>
              <a:ea typeface="Georgia"/>
              <a:cs typeface="Georgia"/>
              <a:sym typeface="Georgia"/>
            </a:endParaRPr>
          </a:p>
        </p:txBody>
      </p:sp>
      <p:sp>
        <p:nvSpPr>
          <p:cNvPr id="361" name="Google Shape;361;p61" descr="value_3"/>
          <p:cNvSpPr txBox="1"/>
          <p:nvPr/>
        </p:nvSpPr>
        <p:spPr>
          <a:xfrm>
            <a:off x="320000" y="4078200"/>
            <a:ext cx="35139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2400" b="1">
                <a:solidFill>
                  <a:schemeClr val="lt1"/>
                </a:solidFill>
                <a:latin typeface="Georgia"/>
                <a:ea typeface="Georgia"/>
                <a:cs typeface="Georgia"/>
                <a:sym typeface="Georgia"/>
              </a:rPr>
              <a:t>40%</a:t>
            </a:r>
            <a:endParaRPr sz="2400" b="1">
              <a:solidFill>
                <a:schemeClr val="lt1"/>
              </a:solidFill>
              <a:latin typeface="Georgia"/>
              <a:ea typeface="Georgia"/>
              <a:cs typeface="Georgia"/>
              <a:sym typeface="Georgia"/>
            </a:endParaRPr>
          </a:p>
        </p:txBody>
      </p:sp>
      <p:sp>
        <p:nvSpPr>
          <p:cNvPr id="362" name="Google Shape;362;p61" descr="label_0"/>
          <p:cNvSpPr txBox="1"/>
          <p:nvPr/>
        </p:nvSpPr>
        <p:spPr>
          <a:xfrm>
            <a:off x="4086384" y="1682550"/>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1600">
                <a:solidFill>
                  <a:schemeClr val="lt1"/>
                </a:solidFill>
                <a:latin typeface="Georgia"/>
                <a:ea typeface="Georgia"/>
                <a:cs typeface="Georgia"/>
                <a:sym typeface="Georgia"/>
              </a:rPr>
              <a:t>Predicciones de resultados de casos</a:t>
            </a:r>
            <a:endParaRPr sz="1600">
              <a:solidFill>
                <a:schemeClr val="lt1"/>
              </a:solidFill>
              <a:latin typeface="Georgia"/>
              <a:ea typeface="Georgia"/>
              <a:cs typeface="Georgia"/>
              <a:sym typeface="Georgia"/>
            </a:endParaRPr>
          </a:p>
        </p:txBody>
      </p:sp>
      <p:sp>
        <p:nvSpPr>
          <p:cNvPr id="363" name="Google Shape;363;p61" descr="label_1"/>
          <p:cNvSpPr txBox="1"/>
          <p:nvPr/>
        </p:nvSpPr>
        <p:spPr>
          <a:xfrm>
            <a:off x="4086384" y="2482625"/>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1600">
                <a:solidFill>
                  <a:schemeClr val="lt1"/>
                </a:solidFill>
                <a:latin typeface="Georgia"/>
                <a:ea typeface="Georgia"/>
                <a:cs typeface="Georgia"/>
                <a:sym typeface="Georgia"/>
              </a:rPr>
              <a:t>Mejora de la precisión de las sentencias</a:t>
            </a:r>
            <a:endParaRPr sz="1600">
              <a:solidFill>
                <a:schemeClr val="lt1"/>
              </a:solidFill>
              <a:latin typeface="Georgia"/>
              <a:ea typeface="Georgia"/>
              <a:cs typeface="Georgia"/>
              <a:sym typeface="Georgia"/>
            </a:endParaRPr>
          </a:p>
        </p:txBody>
      </p:sp>
      <p:sp>
        <p:nvSpPr>
          <p:cNvPr id="364" name="Google Shape;364;p61" descr="label_2"/>
          <p:cNvSpPr txBox="1"/>
          <p:nvPr/>
        </p:nvSpPr>
        <p:spPr>
          <a:xfrm>
            <a:off x="4086384" y="3279600"/>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1600">
                <a:solidFill>
                  <a:schemeClr val="lt1"/>
                </a:solidFill>
                <a:latin typeface="Georgia"/>
                <a:ea typeface="Georgia"/>
                <a:cs typeface="Georgia"/>
                <a:sym typeface="Georgia"/>
              </a:rPr>
              <a:t>Puntos de datos analizados</a:t>
            </a:r>
            <a:endParaRPr sz="1600">
              <a:solidFill>
                <a:schemeClr val="lt1"/>
              </a:solidFill>
              <a:latin typeface="Georgia"/>
              <a:ea typeface="Georgia"/>
              <a:cs typeface="Georgia"/>
              <a:sym typeface="Georgia"/>
            </a:endParaRPr>
          </a:p>
        </p:txBody>
      </p:sp>
      <p:sp>
        <p:nvSpPr>
          <p:cNvPr id="365" name="Google Shape;365;p61" descr="label_3"/>
          <p:cNvSpPr txBox="1"/>
          <p:nvPr/>
        </p:nvSpPr>
        <p:spPr>
          <a:xfrm>
            <a:off x="4086384" y="4078200"/>
            <a:ext cx="4680300" cy="798600"/>
          </a:xfrm>
          <a:prstGeom prst="rect">
            <a:avLst/>
          </a:prstGeom>
          <a:noFill/>
          <a:ln>
            <a:noFill/>
          </a:ln>
        </p:spPr>
        <p:txBody>
          <a:bodyPr spcFirstLastPara="1" wrap="square" lIns="0" tIns="91425" rIns="0" bIns="91425" anchor="ctr" anchorCtr="0">
            <a:noAutofit/>
          </a:bodyPr>
          <a:lstStyle/>
          <a:p>
            <a:pPr marL="0" lvl="0" indent="0" algn="l" rtl="0">
              <a:lnSpc>
                <a:spcPct val="80000"/>
              </a:lnSpc>
              <a:spcBef>
                <a:spcPts val="0"/>
              </a:spcBef>
              <a:spcAft>
                <a:spcPts val="1000"/>
              </a:spcAft>
              <a:buNone/>
            </a:pPr>
            <a:r>
              <a:rPr lang="es" sz="1600">
                <a:solidFill>
                  <a:schemeClr val="lt1"/>
                </a:solidFill>
                <a:latin typeface="Georgia"/>
                <a:ea typeface="Georgia"/>
                <a:cs typeface="Georgia"/>
                <a:sym typeface="Georgia"/>
              </a:rPr>
              <a:t>Reducción de la duración del juicio</a:t>
            </a:r>
            <a:endParaRPr sz="1600">
              <a:solidFill>
                <a:schemeClr val="lt1"/>
              </a:solidFill>
              <a:latin typeface="Georgia"/>
              <a:ea typeface="Georgia"/>
              <a:cs typeface="Georgia"/>
              <a:sym typeface="Georgia"/>
            </a:endParaRPr>
          </a:p>
        </p:txBody>
      </p:sp>
      <p:sp>
        <p:nvSpPr>
          <p:cNvPr id="366" name="Google Shape;366;p61"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a:latin typeface="Bodoni Moda"/>
                <a:ea typeface="Bodoni Moda"/>
                <a:cs typeface="Bodoni Moda"/>
                <a:sym typeface="Bodoni Moda"/>
              </a:rPr>
              <a:t>Plataformas de análisis predictivo</a:t>
            </a:r>
            <a:endParaRPr sz="2400" b="1">
              <a:solidFill>
                <a:schemeClr val="lt1"/>
              </a:solidFill>
              <a:latin typeface="Bodoni Moda"/>
              <a:ea typeface="Bodoni Moda"/>
              <a:cs typeface="Bodoni Moda"/>
              <a:sym typeface="Bodoni Moda"/>
            </a:endParaRPr>
          </a:p>
        </p:txBody>
      </p:sp>
      <p:sp>
        <p:nvSpPr>
          <p:cNvPr id="367" name="Google Shape;367;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Análisis predictivo</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51461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2"/>
          <p:cNvPicPr preferRelativeResize="0"/>
          <p:nvPr/>
        </p:nvPicPr>
        <p:blipFill rotWithShape="1">
          <a:blip r:embed="rId3">
            <a:alphaModFix/>
          </a:blip>
          <a:srcRect l="7777" r="7777"/>
          <a:stretch/>
        </p:blipFill>
        <p:spPr>
          <a:xfrm>
            <a:off x="4571325" y="1267575"/>
            <a:ext cx="3378453" cy="2252290"/>
          </a:xfrm>
          <a:prstGeom prst="rect">
            <a:avLst/>
          </a:prstGeom>
          <a:noFill/>
          <a:ln>
            <a:noFill/>
          </a:ln>
        </p:spPr>
      </p:pic>
      <p:sp>
        <p:nvSpPr>
          <p:cNvPr id="379" name="Google Shape;379;p62" descr="header_0"/>
          <p:cNvSpPr txBox="1">
            <a:spLocks noGrp="1"/>
          </p:cNvSpPr>
          <p:nvPr>
            <p:ph type="subTitle" idx="4294967295"/>
          </p:nvPr>
        </p:nvSpPr>
        <p:spPr>
          <a:xfrm>
            <a:off x="348525" y="1267575"/>
            <a:ext cx="3661800" cy="6207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s" sz="1500">
                <a:solidFill>
                  <a:schemeClr val="lt1"/>
                </a:solidFill>
                <a:latin typeface="Noto Sans"/>
                <a:ea typeface="Noto Sans"/>
                <a:cs typeface="Noto Sans"/>
                <a:sym typeface="Noto Sans"/>
              </a:rPr>
              <a:t>Herramientas clave de descubrimiento electrónico y su importancia</a:t>
            </a:r>
            <a:endParaRPr sz="1500">
              <a:solidFill>
                <a:schemeClr val="lt1"/>
              </a:solidFill>
              <a:latin typeface="Noto Sans"/>
              <a:ea typeface="Noto Sans"/>
              <a:cs typeface="Noto Sans"/>
              <a:sym typeface="Noto Sans"/>
            </a:endParaRPr>
          </a:p>
        </p:txBody>
      </p:sp>
      <p:sp>
        <p:nvSpPr>
          <p:cNvPr id="380" name="Google Shape;380;p62" descr="detail_0"/>
          <p:cNvSpPr txBox="1">
            <a:spLocks noGrp="1"/>
          </p:cNvSpPr>
          <p:nvPr>
            <p:ph type="body" idx="1"/>
          </p:nvPr>
        </p:nvSpPr>
        <p:spPr>
          <a:xfrm>
            <a:off x="348525" y="1973375"/>
            <a:ext cx="3661800" cy="2679900"/>
          </a:xfrm>
          <a:prstGeom prst="rect">
            <a:avLst/>
          </a:prstGeom>
        </p:spPr>
        <p:txBody>
          <a:bodyPr spcFirstLastPara="1" wrap="square" lIns="0" tIns="91425" rIns="0" bIns="91425" anchor="t" anchorCtr="0">
            <a:noAutofit/>
          </a:bodyPr>
          <a:lstStyle/>
          <a:p>
            <a:pPr marL="342900" lvl="0" indent="-187325" algn="l" rtl="0">
              <a:lnSpc>
                <a:spcPct val="150000"/>
              </a:lnSpc>
              <a:spcBef>
                <a:spcPts val="0"/>
              </a:spcBef>
              <a:spcAft>
                <a:spcPts val="0"/>
              </a:spcAft>
              <a:buSzPts val="700"/>
              <a:buChar char="●"/>
            </a:pPr>
            <a:r>
              <a:rPr lang="es" sz="700">
                <a:solidFill>
                  <a:schemeClr val="lt1"/>
                </a:solidFill>
              </a:rPr>
              <a:t>Relativity ofrece una poderosa plataforma para gestionar grandes volúmenes de evidencia electrónica, utilizando IA para automatizar el proceso de revisión de documentos, lo que reduce significativamente el tiempo y el costo asociados con los litigios.</a:t>
            </a:r>
            <a:endParaRPr sz="700">
              <a:solidFill>
                <a:schemeClr val="lt1"/>
              </a:solidFill>
            </a:endParaRPr>
          </a:p>
          <a:p>
            <a:pPr marL="342900" lvl="0" indent="-187325" algn="l" rtl="0">
              <a:lnSpc>
                <a:spcPct val="150000"/>
              </a:lnSpc>
              <a:spcBef>
                <a:spcPts val="1000"/>
              </a:spcBef>
              <a:spcAft>
                <a:spcPts val="0"/>
              </a:spcAft>
              <a:buSzPts val="700"/>
              <a:buChar char="●"/>
            </a:pPr>
            <a:r>
              <a:rPr lang="es" sz="700">
                <a:solidFill>
                  <a:schemeClr val="lt1"/>
                </a:solidFill>
              </a:rPr>
              <a:t>Everlaw proporciona una interfaz fácil de usar con capacidades de búsqueda avanzada, lo que permite a los equipos legales identificar rápidamente documentos relevantes y agilizar el proceso de revisión.</a:t>
            </a:r>
            <a:endParaRPr sz="700">
              <a:solidFill>
                <a:schemeClr val="lt1"/>
              </a:solidFill>
            </a:endParaRPr>
          </a:p>
          <a:p>
            <a:pPr marL="342900" lvl="0" indent="-187325" algn="l" rtl="0">
              <a:lnSpc>
                <a:spcPct val="150000"/>
              </a:lnSpc>
              <a:spcBef>
                <a:spcPts val="1000"/>
              </a:spcBef>
              <a:spcAft>
                <a:spcPts val="0"/>
              </a:spcAft>
              <a:buSzPts val="700"/>
              <a:buChar char="●"/>
            </a:pPr>
            <a:r>
              <a:rPr lang="es" sz="700">
                <a:solidFill>
                  <a:schemeClr val="lt1"/>
                </a:solidFill>
              </a:rPr>
              <a:t>Ambas herramientas incorporan tecnología de reconocimiento de patrones, lo que permite la identificación de anomalías y tendencias dentro de grandes conjuntos de datos, lo cual es crucial para la detección de fraude y la verificación del cumplimiento.</a:t>
            </a:r>
            <a:endParaRPr sz="700">
              <a:solidFill>
                <a:schemeClr val="lt1"/>
              </a:solidFill>
            </a:endParaRPr>
          </a:p>
          <a:p>
            <a:pPr marL="342900" lvl="0" indent="-187325" algn="l" rtl="0">
              <a:lnSpc>
                <a:spcPct val="150000"/>
              </a:lnSpc>
              <a:spcBef>
                <a:spcPts val="1000"/>
              </a:spcBef>
              <a:spcAft>
                <a:spcPts val="0"/>
              </a:spcAft>
              <a:buSzPts val="700"/>
              <a:buChar char="●"/>
            </a:pPr>
            <a:r>
              <a:rPr lang="es" sz="700">
                <a:solidFill>
                  <a:schemeClr val="lt1"/>
                </a:solidFill>
              </a:rPr>
              <a:t>Las funciones de automatización de estas herramientas minimizan el error humano, lo que garantiza una revisión más precisa de las pruebas y mejora la calidad general del trabajo legal.</a:t>
            </a:r>
            <a:endParaRPr sz="700">
              <a:solidFill>
                <a:schemeClr val="lt1"/>
              </a:solidFill>
            </a:endParaRPr>
          </a:p>
          <a:p>
            <a:pPr marL="342900" lvl="0" indent="-187325" algn="l" rtl="0">
              <a:lnSpc>
                <a:spcPct val="150000"/>
              </a:lnSpc>
              <a:spcBef>
                <a:spcPts val="1000"/>
              </a:spcBef>
              <a:spcAft>
                <a:spcPts val="1000"/>
              </a:spcAft>
              <a:buSzPts val="700"/>
              <a:buChar char="●"/>
            </a:pPr>
            <a:r>
              <a:rPr lang="es" sz="700">
                <a:solidFill>
                  <a:schemeClr val="lt1"/>
                </a:solidFill>
              </a:rPr>
              <a:t>Las herramientas de E-Discovery apoyan la colaboración entre equipos legales al proporcionar acceso basado en la nube, facilitando actualizaciones y comunicación en tiempo real durante la fase de descubrimiento.</a:t>
            </a:r>
            <a:endParaRPr sz="700">
              <a:solidFill>
                <a:schemeClr val="lt1"/>
              </a:solidFill>
            </a:endParaRPr>
          </a:p>
        </p:txBody>
      </p:sp>
      <p:sp>
        <p:nvSpPr>
          <p:cNvPr id="381" name="Google Shape;381;p62"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descubrimiento electrónico</a:t>
            </a:r>
            <a:endParaRPr sz="2400" b="1">
              <a:solidFill>
                <a:schemeClr val="lt1"/>
              </a:solidFill>
              <a:latin typeface="Bodoni Moda"/>
              <a:ea typeface="Bodoni Moda"/>
              <a:cs typeface="Bodoni Moda"/>
              <a:sym typeface="Bodoni Moda"/>
            </a:endParaRPr>
          </a:p>
        </p:txBody>
      </p:sp>
      <p:cxnSp>
        <p:nvCxnSpPr>
          <p:cNvPr id="382" name="Google Shape;382;p62"/>
          <p:cNvCxnSpPr/>
          <p:nvPr/>
        </p:nvCxnSpPr>
        <p:spPr>
          <a:xfrm>
            <a:off x="5160371" y="3679375"/>
            <a:ext cx="2200500" cy="0"/>
          </a:xfrm>
          <a:prstGeom prst="straightConnector1">
            <a:avLst/>
          </a:prstGeom>
          <a:noFill/>
          <a:ln w="9525" cap="flat" cmpd="sng">
            <a:solidFill>
              <a:schemeClr val="dk2"/>
            </a:solidFill>
            <a:prstDash val="solid"/>
            <a:round/>
            <a:headEnd type="none" w="med" len="med"/>
            <a:tailEnd type="none" w="med" len="med"/>
          </a:ln>
        </p:spPr>
      </p:cxnSp>
      <p:sp>
        <p:nvSpPr>
          <p:cNvPr id="383" name="Google Shape;383;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Descubrimiento electrónico</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67474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3"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lt1"/>
                </a:solidFill>
                <a:latin typeface="Georgia"/>
                <a:ea typeface="Georgia"/>
                <a:cs typeface="Georgia"/>
                <a:sym typeface="Georgia"/>
              </a:rPr>
              <a:t>Chatbots legales</a:t>
            </a:r>
            <a:endParaRPr sz="1200" b="1">
              <a:solidFill>
                <a:schemeClr val="lt1"/>
              </a:solidFill>
              <a:latin typeface="Georgia"/>
              <a:ea typeface="Georgia"/>
              <a:cs typeface="Georgia"/>
              <a:sym typeface="Georgia"/>
            </a:endParaRPr>
          </a:p>
        </p:txBody>
      </p:sp>
      <p:sp>
        <p:nvSpPr>
          <p:cNvPr id="389" name="Google Shape;389;p63"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lt1"/>
                </a:solidFill>
                <a:latin typeface="Georgia"/>
                <a:ea typeface="Georgia"/>
                <a:cs typeface="Georgia"/>
                <a:sym typeface="Georgia"/>
              </a:rPr>
              <a:t>Servicios legales automatizados</a:t>
            </a:r>
            <a:endParaRPr sz="1200" b="1">
              <a:solidFill>
                <a:schemeClr val="lt1"/>
              </a:solidFill>
              <a:latin typeface="Georgia"/>
              <a:ea typeface="Georgia"/>
              <a:cs typeface="Georgia"/>
              <a:sym typeface="Georgia"/>
            </a:endParaRPr>
          </a:p>
        </p:txBody>
      </p:sp>
      <p:sp>
        <p:nvSpPr>
          <p:cNvPr id="390" name="Google Shape;390;p63"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lt1"/>
                </a:solidFill>
                <a:latin typeface="Georgia"/>
                <a:ea typeface="Georgia"/>
                <a:cs typeface="Georgia"/>
                <a:sym typeface="Georgia"/>
              </a:rPr>
              <a:t>Asistentes de programación judicial</a:t>
            </a:r>
            <a:endParaRPr sz="1200" b="1">
              <a:solidFill>
                <a:schemeClr val="lt1"/>
              </a:solidFill>
              <a:latin typeface="Georgia"/>
              <a:ea typeface="Georgia"/>
              <a:cs typeface="Georgia"/>
              <a:sym typeface="Georgia"/>
            </a:endParaRPr>
          </a:p>
        </p:txBody>
      </p:sp>
      <p:sp>
        <p:nvSpPr>
          <p:cNvPr id="391" name="Google Shape;391;p63"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s" sz="1200" b="1">
                <a:solidFill>
                  <a:schemeClr val="lt1"/>
                </a:solidFill>
                <a:latin typeface="Georgia"/>
                <a:ea typeface="Georgia"/>
                <a:cs typeface="Georgia"/>
                <a:sym typeface="Georgia"/>
              </a:rPr>
              <a:t>Accesibilidad del usuario</a:t>
            </a:r>
            <a:endParaRPr sz="1200" b="1">
              <a:solidFill>
                <a:schemeClr val="lt1"/>
              </a:solidFill>
              <a:latin typeface="Georgia"/>
              <a:ea typeface="Georgia"/>
              <a:cs typeface="Georgia"/>
              <a:sym typeface="Georgia"/>
            </a:endParaRPr>
          </a:p>
        </p:txBody>
      </p:sp>
      <p:sp>
        <p:nvSpPr>
          <p:cNvPr id="392" name="Google Shape;392;p63" descr="detail_0"/>
          <p:cNvSpPr txBox="1"/>
          <p:nvPr/>
        </p:nvSpPr>
        <p:spPr>
          <a:xfrm>
            <a:off x="345575" y="2490175"/>
            <a:ext cx="1968600" cy="2075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s" sz="1200">
                <a:solidFill>
                  <a:schemeClr val="lt1"/>
                </a:solidFill>
                <a:latin typeface="Georgia"/>
                <a:ea typeface="Georgia"/>
                <a:cs typeface="Georgia"/>
                <a:sym typeface="Georgia"/>
              </a:rPr>
              <a:t>DoNotPay es un destacado chatbot legal que ayuda a los usuarios a navegar por procesos legales y proporciona información sobre diversas cuestiones legales.</a:t>
            </a:r>
            <a:endParaRPr sz="1200">
              <a:solidFill>
                <a:schemeClr val="lt1"/>
              </a:solidFill>
              <a:latin typeface="Georgia"/>
              <a:ea typeface="Georgia"/>
              <a:cs typeface="Georgia"/>
              <a:sym typeface="Georgia"/>
            </a:endParaRPr>
          </a:p>
        </p:txBody>
      </p:sp>
      <p:sp>
        <p:nvSpPr>
          <p:cNvPr id="393" name="Google Shape;393;p63" descr="detail_1"/>
          <p:cNvSpPr txBox="1"/>
          <p:nvPr/>
        </p:nvSpPr>
        <p:spPr>
          <a:xfrm>
            <a:off x="2469486" y="2490175"/>
            <a:ext cx="1968600" cy="2075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Los chatbots pueden automatizar la generación de documentos legales, reduciendo el tiempo y el costo asociados con los servicios legales tradicionales.</a:t>
            </a:r>
            <a:endParaRPr sz="1200">
              <a:solidFill>
                <a:schemeClr val="lt1"/>
              </a:solidFill>
              <a:latin typeface="Georgia"/>
              <a:ea typeface="Georgia"/>
              <a:cs typeface="Georgia"/>
              <a:sym typeface="Georgia"/>
            </a:endParaRPr>
          </a:p>
        </p:txBody>
      </p:sp>
      <p:sp>
        <p:nvSpPr>
          <p:cNvPr id="394" name="Google Shape;394;p63" descr="detail_2"/>
          <p:cNvSpPr txBox="1"/>
          <p:nvPr/>
        </p:nvSpPr>
        <p:spPr>
          <a:xfrm>
            <a:off x="4593397" y="2490175"/>
            <a:ext cx="1968600" cy="2075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Los asistentes con tecnología de inteligencia artificial administran los horarios de los tribunales, ayudan con las reservas y envían notificaciones de audiencias o cambios de manera eficiente.</a:t>
            </a:r>
            <a:endParaRPr sz="1200">
              <a:solidFill>
                <a:schemeClr val="lt1"/>
              </a:solidFill>
              <a:latin typeface="Georgia"/>
              <a:ea typeface="Georgia"/>
              <a:cs typeface="Georgia"/>
              <a:sym typeface="Georgia"/>
            </a:endParaRPr>
          </a:p>
        </p:txBody>
      </p:sp>
      <p:sp>
        <p:nvSpPr>
          <p:cNvPr id="395" name="Google Shape;395;p63" descr="detail_3"/>
          <p:cNvSpPr txBox="1"/>
          <p:nvPr/>
        </p:nvSpPr>
        <p:spPr>
          <a:xfrm>
            <a:off x="6717325" y="2490175"/>
            <a:ext cx="1968600" cy="20751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s" sz="1200">
                <a:solidFill>
                  <a:schemeClr val="lt1"/>
                </a:solidFill>
                <a:latin typeface="Georgia"/>
                <a:ea typeface="Georgia"/>
                <a:cs typeface="Georgia"/>
                <a:sym typeface="Georgia"/>
              </a:rPr>
              <a:t>Estas herramientas mejoran la accesibilidad de los usuarios a la información jurídica, facilitando que las personas comprendan sus derechos y responsabilidades.</a:t>
            </a:r>
            <a:endParaRPr sz="1200">
              <a:solidFill>
                <a:schemeClr val="lt1"/>
              </a:solidFill>
              <a:latin typeface="Georgia"/>
              <a:ea typeface="Georgia"/>
              <a:cs typeface="Georgia"/>
              <a:sym typeface="Georgia"/>
            </a:endParaRPr>
          </a:p>
        </p:txBody>
      </p:sp>
      <p:sp>
        <p:nvSpPr>
          <p:cNvPr id="396" name="Google Shape;396;p63"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s" b="1">
                <a:latin typeface="Bodoni Moda"/>
                <a:ea typeface="Bodoni Moda"/>
                <a:cs typeface="Bodoni Moda"/>
                <a:sym typeface="Bodoni Moda"/>
              </a:rPr>
              <a:t>Asistentes virtuales y chatbots</a:t>
            </a:r>
            <a:endParaRPr sz="2400" b="1">
              <a:solidFill>
                <a:schemeClr val="lt1"/>
              </a:solidFill>
              <a:latin typeface="Bodoni Moda"/>
              <a:ea typeface="Bodoni Moda"/>
              <a:cs typeface="Bodoni Moda"/>
              <a:sym typeface="Bodoni Moda"/>
            </a:endParaRPr>
          </a:p>
        </p:txBody>
      </p:sp>
      <p:sp>
        <p:nvSpPr>
          <p:cNvPr id="397" name="Google Shape;397;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Tecnología</a:t>
            </a:r>
            <a:endParaRPr sz="1000" b="1">
              <a:solidFill>
                <a:schemeClr val="accent1"/>
              </a:solidFill>
              <a:latin typeface="Noto Sans"/>
              <a:ea typeface="Noto Sans"/>
              <a:cs typeface="Noto Sans"/>
              <a:sym typeface="Noto Sans"/>
            </a:endParaRPr>
          </a:p>
        </p:txBody>
      </p:sp>
      <p:sp>
        <p:nvSpPr>
          <p:cNvPr id="398" name="Google Shape;398;p63"/>
          <p:cNvSpPr/>
          <p:nvPr/>
        </p:nvSpPr>
        <p:spPr>
          <a:xfrm>
            <a:off x="348600" y="2228913"/>
            <a:ext cx="111600" cy="11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99" name="Google Shape;399;p63"/>
          <p:cNvSpPr/>
          <p:nvPr/>
        </p:nvSpPr>
        <p:spPr>
          <a:xfrm>
            <a:off x="2472500" y="2228913"/>
            <a:ext cx="111600" cy="11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00" name="Google Shape;400;p63"/>
          <p:cNvSpPr/>
          <p:nvPr/>
        </p:nvSpPr>
        <p:spPr>
          <a:xfrm>
            <a:off x="4596400" y="2228913"/>
            <a:ext cx="111600" cy="11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01" name="Google Shape;401;p63"/>
          <p:cNvSpPr/>
          <p:nvPr/>
        </p:nvSpPr>
        <p:spPr>
          <a:xfrm>
            <a:off x="6720300" y="2228913"/>
            <a:ext cx="111600" cy="11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extLst>
      <p:ext uri="{BB962C8B-B14F-4D97-AF65-F5344CB8AC3E}">
        <p14:creationId xmlns:p14="http://schemas.microsoft.com/office/powerpoint/2010/main" val="982118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descr="detail_1"/>
          <p:cNvSpPr txBox="1">
            <a:spLocks noGrp="1"/>
          </p:cNvSpPr>
          <p:nvPr>
            <p:ph type="body" idx="1"/>
          </p:nvPr>
        </p:nvSpPr>
        <p:spPr>
          <a:xfrm>
            <a:off x="3029000" y="3250979"/>
            <a:ext cx="5652300" cy="8229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s" sz="1200">
                <a:solidFill>
                  <a:schemeClr val="lt1"/>
                </a:solidFill>
              </a:rPr>
              <a:t>"COMPAS proporciona una evaluación de riesgos integral al analizar los antecedentes de los acusados, ayudando a los jueces a tomar decisiones informadas sobre la libertad bajo fianza y la sentencia".</a:t>
            </a:r>
            <a:endParaRPr sz="1200">
              <a:solidFill>
                <a:schemeClr val="lt1"/>
              </a:solidFill>
            </a:endParaRPr>
          </a:p>
        </p:txBody>
      </p:sp>
      <p:sp>
        <p:nvSpPr>
          <p:cNvPr id="413" name="Google Shape;413;p64" descr="source_0"/>
          <p:cNvSpPr txBox="1">
            <a:spLocks noGrp="1"/>
          </p:cNvSpPr>
          <p:nvPr>
            <p:ph type="subTitle" idx="4294967295"/>
          </p:nvPr>
        </p:nvSpPr>
        <p:spPr>
          <a:xfrm>
            <a:off x="3804356" y="2556854"/>
            <a:ext cx="4876800" cy="421500"/>
          </a:xfrm>
          <a:prstGeom prst="rect">
            <a:avLst/>
          </a:prstGeom>
        </p:spPr>
        <p:txBody>
          <a:bodyPr spcFirstLastPara="1" wrap="square" lIns="0" tIns="0" rIns="0" bIns="91425" anchor="t" anchorCtr="0">
            <a:noAutofit/>
          </a:bodyPr>
          <a:lstStyle/>
          <a:p>
            <a:pPr marL="0" lvl="0" indent="0" algn="r" rtl="0">
              <a:lnSpc>
                <a:spcPct val="115000"/>
              </a:lnSpc>
              <a:spcBef>
                <a:spcPts val="0"/>
              </a:spcBef>
              <a:spcAft>
                <a:spcPts val="800"/>
              </a:spcAft>
              <a:buNone/>
            </a:pPr>
            <a:r>
              <a:rPr lang="es" sz="1200" b="1">
                <a:solidFill>
                  <a:schemeClr val="lt1"/>
                </a:solidFill>
              </a:rPr>
              <a:t>Dra. Emily Carter, experta en tecnología jurídica</a:t>
            </a:r>
            <a:endParaRPr sz="1200" b="1">
              <a:solidFill>
                <a:schemeClr val="lt1"/>
              </a:solidFill>
            </a:endParaRPr>
          </a:p>
        </p:txBody>
      </p:sp>
      <p:sp>
        <p:nvSpPr>
          <p:cNvPr id="414" name="Google Shape;414;p64" descr="detail_0"/>
          <p:cNvSpPr txBox="1">
            <a:spLocks noGrp="1"/>
          </p:cNvSpPr>
          <p:nvPr>
            <p:ph type="body" idx="1"/>
          </p:nvPr>
        </p:nvSpPr>
        <p:spPr>
          <a:xfrm>
            <a:off x="3029000" y="1701325"/>
            <a:ext cx="5652300" cy="8229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s" sz="1200">
                <a:solidFill>
                  <a:schemeClr val="lt1"/>
                </a:solidFill>
              </a:rPr>
              <a:t>"Las herramientas de inteligencia artificial han revolucionado la forma en que evaluamos los sentimientos en los documentos legales, permitiendo una comprensión más profunda de los matices emocionales en los juicios y testimonios".</a:t>
            </a:r>
            <a:endParaRPr sz="1200">
              <a:solidFill>
                <a:schemeClr val="lt1"/>
              </a:solidFill>
            </a:endParaRPr>
          </a:p>
        </p:txBody>
      </p:sp>
      <p:sp>
        <p:nvSpPr>
          <p:cNvPr id="415" name="Google Shape;415;p64" descr="source_1"/>
          <p:cNvSpPr txBox="1">
            <a:spLocks noGrp="1"/>
          </p:cNvSpPr>
          <p:nvPr>
            <p:ph type="subTitle" idx="4294967295"/>
          </p:nvPr>
        </p:nvSpPr>
        <p:spPr>
          <a:xfrm>
            <a:off x="3804356" y="4073875"/>
            <a:ext cx="4876800" cy="421500"/>
          </a:xfrm>
          <a:prstGeom prst="rect">
            <a:avLst/>
          </a:prstGeom>
        </p:spPr>
        <p:txBody>
          <a:bodyPr spcFirstLastPara="1" wrap="square" lIns="0" tIns="0" rIns="0" bIns="91425" anchor="t" anchorCtr="0">
            <a:noAutofit/>
          </a:bodyPr>
          <a:lstStyle/>
          <a:p>
            <a:pPr marL="0" lvl="0" indent="0" algn="r" rtl="0">
              <a:lnSpc>
                <a:spcPct val="115000"/>
              </a:lnSpc>
              <a:spcBef>
                <a:spcPts val="0"/>
              </a:spcBef>
              <a:spcAft>
                <a:spcPts val="800"/>
              </a:spcAft>
              <a:buNone/>
            </a:pPr>
            <a:r>
              <a:rPr lang="es" sz="1200" b="1">
                <a:solidFill>
                  <a:schemeClr val="lt1"/>
                </a:solidFill>
              </a:rPr>
              <a:t>Juez Robert H. Lee, juez del tribunal penal</a:t>
            </a:r>
            <a:endParaRPr sz="1200" b="1">
              <a:solidFill>
                <a:schemeClr val="lt1"/>
              </a:solidFill>
            </a:endParaRPr>
          </a:p>
        </p:txBody>
      </p:sp>
      <p:sp>
        <p:nvSpPr>
          <p:cNvPr id="416" name="Google Shape;416;p64"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Herramientas de análisis de sentimiento y riesgo</a:t>
            </a:r>
            <a:endParaRPr sz="2400" b="1">
              <a:solidFill>
                <a:schemeClr val="lt1"/>
              </a:solidFill>
              <a:latin typeface="Bodoni Moda"/>
              <a:ea typeface="Bodoni Moda"/>
              <a:cs typeface="Bodoni Moda"/>
              <a:sym typeface="Bodoni Moda"/>
            </a:endParaRPr>
          </a:p>
        </p:txBody>
      </p:sp>
      <p:pic>
        <p:nvPicPr>
          <p:cNvPr id="417" name="Google Shape;417;p64"/>
          <p:cNvPicPr preferRelativeResize="0"/>
          <p:nvPr/>
        </p:nvPicPr>
        <p:blipFill rotWithShape="1">
          <a:blip r:embed="rId3">
            <a:alphaModFix/>
          </a:blip>
          <a:srcRect t="12086" b="12086"/>
          <a:stretch/>
        </p:blipFill>
        <p:spPr>
          <a:xfrm>
            <a:off x="1920975" y="1604925"/>
            <a:ext cx="809949" cy="776873"/>
          </a:xfrm>
          <a:prstGeom prst="rect">
            <a:avLst/>
          </a:prstGeom>
          <a:noFill/>
          <a:ln>
            <a:noFill/>
          </a:ln>
        </p:spPr>
      </p:pic>
      <p:pic>
        <p:nvPicPr>
          <p:cNvPr id="418" name="Google Shape;418;p64"/>
          <p:cNvPicPr preferRelativeResize="0"/>
          <p:nvPr/>
        </p:nvPicPr>
        <p:blipFill rotWithShape="1">
          <a:blip r:embed="rId4">
            <a:alphaModFix/>
          </a:blip>
          <a:srcRect t="13934" b="13941"/>
          <a:stretch/>
        </p:blipFill>
        <p:spPr>
          <a:xfrm>
            <a:off x="1920975" y="3202725"/>
            <a:ext cx="809948" cy="776873"/>
          </a:xfrm>
          <a:prstGeom prst="rect">
            <a:avLst/>
          </a:prstGeom>
          <a:noFill/>
          <a:ln>
            <a:noFill/>
          </a:ln>
        </p:spPr>
      </p:pic>
      <p:sp>
        <p:nvSpPr>
          <p:cNvPr id="419" name="Google Shape;419;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Análisis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93675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5" descr="header_0"/>
          <p:cNvSpPr txBox="1">
            <a:spLocks noGrp="1"/>
          </p:cNvSpPr>
          <p:nvPr>
            <p:ph type="subTitle" idx="4294967295"/>
          </p:nvPr>
        </p:nvSpPr>
        <p:spPr>
          <a:xfrm>
            <a:off x="2202551" y="1333908"/>
            <a:ext cx="1983900" cy="12948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800"/>
              </a:spcAft>
              <a:buNone/>
            </a:pPr>
            <a:r>
              <a:rPr lang="es" sz="1200" b="1">
                <a:solidFill>
                  <a:schemeClr val="lt1"/>
                </a:solidFill>
              </a:rPr>
              <a:t>Plataformas de audiencia remota</a:t>
            </a:r>
            <a:endParaRPr sz="1200" b="1">
              <a:solidFill>
                <a:schemeClr val="lt1"/>
              </a:solidFill>
            </a:endParaRPr>
          </a:p>
        </p:txBody>
      </p:sp>
      <p:pic>
        <p:nvPicPr>
          <p:cNvPr id="431" name="Google Shape;431;p65"/>
          <p:cNvPicPr preferRelativeResize="0"/>
          <p:nvPr/>
        </p:nvPicPr>
        <p:blipFill rotWithShape="1">
          <a:blip r:embed="rId3">
            <a:alphaModFix/>
          </a:blip>
          <a:srcRect t="16010" b="16003"/>
          <a:stretch/>
        </p:blipFill>
        <p:spPr>
          <a:xfrm>
            <a:off x="348525" y="1386875"/>
            <a:ext cx="1643950" cy="1241824"/>
          </a:xfrm>
          <a:prstGeom prst="rect">
            <a:avLst/>
          </a:prstGeom>
          <a:noFill/>
          <a:ln>
            <a:noFill/>
          </a:ln>
        </p:spPr>
      </p:pic>
      <p:pic>
        <p:nvPicPr>
          <p:cNvPr id="432" name="Google Shape;432;p65"/>
          <p:cNvPicPr preferRelativeResize="0"/>
          <p:nvPr/>
        </p:nvPicPr>
        <p:blipFill rotWithShape="1">
          <a:blip r:embed="rId4">
            <a:alphaModFix/>
          </a:blip>
          <a:srcRect t="6551" b="6551"/>
          <a:stretch/>
        </p:blipFill>
        <p:spPr>
          <a:xfrm>
            <a:off x="348525" y="3069051"/>
            <a:ext cx="1643949" cy="1241823"/>
          </a:xfrm>
          <a:prstGeom prst="rect">
            <a:avLst/>
          </a:prstGeom>
          <a:noFill/>
          <a:ln>
            <a:noFill/>
          </a:ln>
        </p:spPr>
      </p:pic>
      <p:sp>
        <p:nvSpPr>
          <p:cNvPr id="433" name="Google Shape;433;p65" descr="detail_0"/>
          <p:cNvSpPr txBox="1">
            <a:spLocks noGrp="1"/>
          </p:cNvSpPr>
          <p:nvPr>
            <p:ph type="body" idx="1"/>
          </p:nvPr>
        </p:nvSpPr>
        <p:spPr>
          <a:xfrm>
            <a:off x="4273855" y="1333825"/>
            <a:ext cx="4064100" cy="1294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Plataformas como Zoom for Government y Cisco Webex permiten audiencias judiciales remotas y seguras con funciones integradas para transcripción y traducción.</a:t>
            </a:r>
            <a:endParaRPr sz="1200">
              <a:solidFill>
                <a:schemeClr val="lt1"/>
              </a:solidFill>
            </a:endParaRPr>
          </a:p>
        </p:txBody>
      </p:sp>
      <p:sp>
        <p:nvSpPr>
          <p:cNvPr id="434" name="Google Shape;434;p65" descr="header_1"/>
          <p:cNvSpPr txBox="1">
            <a:spLocks noGrp="1"/>
          </p:cNvSpPr>
          <p:nvPr>
            <p:ph type="subTitle" idx="4294967295"/>
          </p:nvPr>
        </p:nvSpPr>
        <p:spPr>
          <a:xfrm>
            <a:off x="2202556" y="3016076"/>
            <a:ext cx="1983900" cy="1294800"/>
          </a:xfrm>
          <a:prstGeom prst="rect">
            <a:avLst/>
          </a:prstGeom>
        </p:spPr>
        <p:txBody>
          <a:bodyPr spcFirstLastPara="1" wrap="square" lIns="0" tIns="91425" rIns="91425" bIns="91425" anchor="t" anchorCtr="0">
            <a:noAutofit/>
          </a:bodyPr>
          <a:lstStyle/>
          <a:p>
            <a:pPr marL="0" lvl="0" indent="0" algn="l" rtl="0">
              <a:lnSpc>
                <a:spcPct val="115000"/>
              </a:lnSpc>
              <a:spcBef>
                <a:spcPts val="0"/>
              </a:spcBef>
              <a:spcAft>
                <a:spcPts val="800"/>
              </a:spcAft>
              <a:buNone/>
            </a:pPr>
            <a:r>
              <a:rPr lang="es" sz="1200" b="1">
                <a:solidFill>
                  <a:schemeClr val="lt1"/>
                </a:solidFill>
              </a:rPr>
              <a:t>Herramientas de presentación de evidencia</a:t>
            </a:r>
            <a:endParaRPr sz="1200" b="1">
              <a:solidFill>
                <a:schemeClr val="lt1"/>
              </a:solidFill>
            </a:endParaRPr>
          </a:p>
        </p:txBody>
      </p:sp>
      <p:sp>
        <p:nvSpPr>
          <p:cNvPr id="435" name="Google Shape;435;p65" descr="detail_1"/>
          <p:cNvSpPr txBox="1">
            <a:spLocks noGrp="1"/>
          </p:cNvSpPr>
          <p:nvPr>
            <p:ph type="body" idx="1"/>
          </p:nvPr>
        </p:nvSpPr>
        <p:spPr>
          <a:xfrm>
            <a:off x="4273860" y="3015993"/>
            <a:ext cx="4064100" cy="1294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s" sz="1200">
                <a:solidFill>
                  <a:schemeClr val="lt1"/>
                </a:solidFill>
              </a:rPr>
              <a:t>Las herramientas de inteligencia artificial ayudan a organizar y presentar pruebas digitales, facilitando la comprensión de jueces y jurados durante las audiencias virtuales.</a:t>
            </a:r>
            <a:endParaRPr sz="1200">
              <a:solidFill>
                <a:schemeClr val="lt1"/>
              </a:solidFill>
            </a:endParaRPr>
          </a:p>
        </p:txBody>
      </p:sp>
      <p:sp>
        <p:nvSpPr>
          <p:cNvPr id="436" name="Google Shape;436;p65"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s" sz="2400" b="1">
                <a:latin typeface="Bodoni Moda"/>
                <a:ea typeface="Bodoni Moda"/>
                <a:cs typeface="Bodoni Moda"/>
                <a:sym typeface="Bodoni Moda"/>
              </a:rPr>
              <a:t>Salas de audiencias virtuales</a:t>
            </a:r>
            <a:endParaRPr sz="2400" b="1">
              <a:solidFill>
                <a:schemeClr val="lt1"/>
              </a:solidFill>
              <a:latin typeface="Bodoni Moda"/>
              <a:ea typeface="Bodoni Moda"/>
              <a:cs typeface="Bodoni Moda"/>
              <a:sym typeface="Bodoni Moda"/>
            </a:endParaRPr>
          </a:p>
        </p:txBody>
      </p:sp>
      <p:cxnSp>
        <p:nvCxnSpPr>
          <p:cNvPr id="437" name="Google Shape;437;p65"/>
          <p:cNvCxnSpPr/>
          <p:nvPr/>
        </p:nvCxnSpPr>
        <p:spPr>
          <a:xfrm>
            <a:off x="348600" y="2858225"/>
            <a:ext cx="2972700" cy="0"/>
          </a:xfrm>
          <a:prstGeom prst="straightConnector1">
            <a:avLst/>
          </a:prstGeom>
          <a:noFill/>
          <a:ln w="9525" cap="flat" cmpd="sng">
            <a:solidFill>
              <a:schemeClr val="dk2"/>
            </a:solidFill>
            <a:prstDash val="solid"/>
            <a:round/>
            <a:headEnd type="none" w="med" len="med"/>
            <a:tailEnd type="none" w="med" len="med"/>
          </a:ln>
        </p:spPr>
      </p:cxnSp>
      <p:cxnSp>
        <p:nvCxnSpPr>
          <p:cNvPr id="438" name="Google Shape;438;p65"/>
          <p:cNvCxnSpPr/>
          <p:nvPr/>
        </p:nvCxnSpPr>
        <p:spPr>
          <a:xfrm>
            <a:off x="348600" y="1196750"/>
            <a:ext cx="2972700" cy="0"/>
          </a:xfrm>
          <a:prstGeom prst="straightConnector1">
            <a:avLst/>
          </a:prstGeom>
          <a:noFill/>
          <a:ln w="9525" cap="flat" cmpd="sng">
            <a:solidFill>
              <a:schemeClr val="dk2"/>
            </a:solidFill>
            <a:prstDash val="solid"/>
            <a:round/>
            <a:headEnd type="none" w="med" len="med"/>
            <a:tailEnd type="none" w="med" len="med"/>
          </a:ln>
        </p:spPr>
      </p:cxnSp>
      <p:cxnSp>
        <p:nvCxnSpPr>
          <p:cNvPr id="439" name="Google Shape;439;p65"/>
          <p:cNvCxnSpPr/>
          <p:nvPr/>
        </p:nvCxnSpPr>
        <p:spPr>
          <a:xfrm>
            <a:off x="348600" y="4500575"/>
            <a:ext cx="2972700" cy="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s" sz="1000" b="1">
                <a:solidFill>
                  <a:schemeClr val="accent1"/>
                </a:solidFill>
                <a:latin typeface="Noto Sans"/>
                <a:ea typeface="Noto Sans"/>
                <a:cs typeface="Noto Sans"/>
                <a:sym typeface="Noto Sans"/>
              </a:rPr>
              <a:t>Tecnología</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5908733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1788</Words>
  <Application>Microsoft Office PowerPoint</Application>
  <PresentationFormat>On-screen Show (16:9)</PresentationFormat>
  <Paragraphs>104</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Noto Sans</vt:lpstr>
      <vt:lpstr>Bodoni Moda</vt:lpstr>
      <vt:lpstr>Inter Medium</vt:lpstr>
      <vt:lpstr>Arial</vt:lpstr>
      <vt:lpstr>Bodoni Moda ExtraBold</vt:lpstr>
      <vt:lpstr>Inter</vt:lpstr>
      <vt:lpstr>Georgia</vt:lpstr>
      <vt:lpstr>Simple Light</vt:lpstr>
      <vt:lpstr>Editorial</vt:lpstr>
      <vt:lpstr>Herramientas de AI para bufetes de abogados</vt:lpstr>
      <vt:lpstr>Introducción a la IA generativa en el trabajo jurídico</vt:lpstr>
      <vt:lpstr>Herramientas de generación de documentos</vt:lpstr>
      <vt:lpstr>Herramientas de procesamiento del lenguaje natural (PNL)</vt:lpstr>
      <vt:lpstr>Plataformas de análisis predictivo</vt:lpstr>
      <vt:lpstr>Herramientas de descubrimiento electrónico</vt:lpstr>
      <vt:lpstr>Asistentes virtuales y chatbots</vt:lpstr>
      <vt:lpstr>Herramientas de análisis de sentimiento y riesgo</vt:lpstr>
      <vt:lpstr>Salas de audiencias virtuales</vt:lpstr>
      <vt:lpstr>Gracias .</vt:lpstr>
      <vt:lpstr>Introducción a la IA en los despachos de abogados</vt:lpstr>
      <vt:lpstr>ChatGPT</vt:lpstr>
      <vt:lpstr>Co-abogado del texto del caso</vt:lpstr>
      <vt:lpstr>Voltaire y Lawyaw</vt:lpstr>
      <vt:lpstr>Precisión de Westlaw y ConversAI</vt:lpstr>
      <vt:lpstr>Roles en la creación de un equipo de IA</vt:lpstr>
      <vt:lpstr>Conclusión: adoptar la IA</vt:lpstr>
      <vt:lpstr>Acerca de InfoTrack</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Tools for Law Firms</dc:title>
  <cp:lastModifiedBy>sarutigupta</cp:lastModifiedBy>
  <cp:revision>2</cp:revision>
  <dcterms:modified xsi:type="dcterms:W3CDTF">2024-07-25T03:42:00Z</dcterms:modified>
</cp:coreProperties>
</file>